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embeddedFontLst>
    <p:embeddedFont>
      <p:font typeface="Lato" charset="0"/>
      <p:regular r:id="rId27"/>
      <p:bold r:id="rId28"/>
      <p:italic r:id="rId29"/>
      <p:boldItalic r:id="rId30"/>
    </p:embeddedFont>
    <p:embeddedFont>
      <p:font typeface="Trebuchet MS" pitchFamily="34" charset="0"/>
      <p:regular r:id="rId31"/>
      <p:bold r:id="rId32"/>
      <p:italic r:id="rId33"/>
      <p:boldItalic r:id="rId34"/>
    </p:embeddedFont>
  </p:embeddedFont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5362" name="Shape 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3794" name="Shape 11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19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2" name="Shape 12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2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7890" name="Shape 12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3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9938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3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1986" name="Shape 1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4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4034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5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6082" name="Shape 1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8130" name="Shape 1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6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0178" name="Shape 1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7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2226" name="Shape 1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7410" name="Shape 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8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4274" name="Shape 18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87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6322" name="Shape 1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93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8370" name="Shape 19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20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0418" name="Shape 2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21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2466" name="Shape 21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9458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1506" name="Shape 7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3554" name="Shape 8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5602" name="Shape 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7650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9698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1746" name="Shape 1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2749550" y="749300"/>
            <a:ext cx="3644900" cy="36449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it-IT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2992438" y="992188"/>
            <a:ext cx="3159125" cy="315912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it-IT"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="b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6" name="Shape 1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70728AF7-BD42-4EEB-8099-FA12149B0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9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it-IT"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FFEE5B4B-9374-4622-8DCC-18C46E378D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E7E600F1-1033-4F27-A356-19128D6A89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" name="Shape 1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FFFFFF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BEDD41A6-DFA2-42DE-A9C1-4B7CE66A73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9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it-IT"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2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B3CF7FE3-48FD-4687-8E22-5B51ECE0C2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B5B9E940-B301-4990-B484-902EE19F0D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FADFC989-9E38-47E3-A0E6-D1E1AB720C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5722EAA4-B699-4A00-A117-6FE9FE1E7D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bg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" name="Shape 3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FFFFFF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3614DB10-391B-49D1-BFF0-B38F068371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it-IT"/>
          </a:p>
        </p:txBody>
      </p:sp>
      <p:cxnSp>
        <p:nvCxnSpPr>
          <p:cNvPr id="6" name="Shape 40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4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FFFFFF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F443A7B0-F4CB-4115-80A7-DE7EFD8753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39517ED-42AE-4E47-B2CB-2475DBB718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392113"/>
            <a:ext cx="85217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89950" y="468153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E696C"/>
                </a:solidFill>
                <a:latin typeface="Lato" charset="0"/>
                <a:sym typeface="Lato" charset="0"/>
              </a:defRPr>
            </a:lvl1pPr>
          </a:lstStyle>
          <a:p>
            <a:pPr>
              <a:defRPr/>
            </a:pPr>
            <a:fld id="{3D151240-FB08-4F55-82E4-A382E32902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o.it/1025?sezione=136&amp;articolo_numero_articolo=117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9"/>
          <p:cNvSpPr txBox="1">
            <a:spLocks noGrp="1"/>
          </p:cNvSpPr>
          <p:nvPr>
            <p:ph type="ctrTitle"/>
          </p:nvPr>
        </p:nvSpPr>
        <p:spPr>
          <a:xfrm>
            <a:off x="2921000" y="1627188"/>
            <a:ext cx="3352800" cy="1584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Lato" charset="0"/>
              <a:buNone/>
            </a:pPr>
            <a:r>
              <a:rPr lang="it-IT" sz="3000" b="1" smtClean="0">
                <a:solidFill>
                  <a:srgbClr val="FFFFFF"/>
                </a:solidFill>
                <a:latin typeface="Lato" charset="0"/>
                <a:cs typeface="Arial" charset="0"/>
                <a:sym typeface="Lato" charset="0"/>
              </a:rPr>
              <a:t>Pubblica Amministrazione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150" y="390525"/>
            <a:ext cx="8521700" cy="4479925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Sono costituiti da tre organi: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Char char="●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Consiglio comunale    	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insieme al Sindaco è l’organo di indirizzo politico, delibera sulle proposte avanzate dagli altri organi, controlla l’operato del Sindaco e quello della Giunta, approva lo Statuto, il Bilancio e i regolamenti comunali e può provocare le dimissioni di questi due organi.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Char char="●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Giunta comunale    	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è l’organo esecutivo e si occupa dei vari servizi.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Sindaco     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rappresenta il Comune, presiede la Giunta e il Consiglio ed è l’organo responsabile dell’amministrazione comunale.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2770" name="Shape 115"/>
          <p:cNvCxnSpPr>
            <a:cxnSpLocks noChangeShapeType="1"/>
          </p:cNvCxnSpPr>
          <p:nvPr/>
        </p:nvCxnSpPr>
        <p:spPr bwMode="auto">
          <a:xfrm>
            <a:off x="3856038" y="1271588"/>
            <a:ext cx="423862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32771" name="Shape 116"/>
          <p:cNvCxnSpPr>
            <a:cxnSpLocks noChangeShapeType="1"/>
          </p:cNvCxnSpPr>
          <p:nvPr/>
        </p:nvCxnSpPr>
        <p:spPr bwMode="auto">
          <a:xfrm>
            <a:off x="3322638" y="3100388"/>
            <a:ext cx="423862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32772" name="Shape 117"/>
          <p:cNvCxnSpPr>
            <a:cxnSpLocks noChangeShapeType="1"/>
          </p:cNvCxnSpPr>
          <p:nvPr/>
        </p:nvCxnSpPr>
        <p:spPr bwMode="auto">
          <a:xfrm>
            <a:off x="2255838" y="3862388"/>
            <a:ext cx="423862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150" y="619125"/>
            <a:ext cx="8521700" cy="4427538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Elezione del Sindaco: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Viene eletto direttamente dai cittadini;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Nei comuni con meno di 15.000 abitanti si utilizza il sistema maggioritario uninominale e la maggioranza richiesta è quella relativa;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Nei comuni di maggiori dimensioni si utilizza invece il sistema maggioritario uninominale a doppio turno con ballottaggio e la maggioranza richiesta è quella assoluta.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solidFill>
                <a:srgbClr val="B13F9A"/>
              </a:solidFill>
              <a:sym typeface="Arial"/>
            </a:endParaRP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27"/>
          <p:cNvSpPr txBox="1">
            <a:spLocks noGrp="1"/>
          </p:cNvSpPr>
          <p:nvPr>
            <p:ph type="title"/>
          </p:nvPr>
        </p:nvSpPr>
        <p:spPr>
          <a:xfrm>
            <a:off x="311150" y="3159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PROVINCE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150" y="1000125"/>
            <a:ext cx="8521700" cy="3416300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Sono costituite da tre organi:</a:t>
            </a:r>
          </a:p>
          <a:p>
            <a:pPr marL="457200" indent="-2286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Consiglio provinciale</a:t>
            </a:r>
            <a:r>
              <a:rPr lang="it" sz="2600">
                <a:latin typeface="Trebuchet MS"/>
                <a:ea typeface="Trebuchet MS"/>
                <a:cs typeface="Trebuchet MS"/>
                <a:sym typeface="Trebuchet MS"/>
              </a:rPr>
              <a:t>    	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detiene funzione deliberativa e viene eletto ogni cinque anni;</a:t>
            </a:r>
          </a:p>
          <a:p>
            <a:pPr marL="457200" indent="-2286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Giunta provinciale </a:t>
            </a:r>
            <a:r>
              <a:rPr lang="it" sz="2600">
                <a:latin typeface="Trebuchet MS"/>
                <a:ea typeface="Trebuchet MS"/>
                <a:cs typeface="Trebuchet MS"/>
                <a:sym typeface="Trebuchet MS"/>
              </a:rPr>
              <a:t>    	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detiene il potere esecutivo, viene nominato dal Presidente della provincia ed è composto dagli assessori</a:t>
            </a:r>
            <a:r>
              <a:rPr lang="it" sz="2200">
                <a:latin typeface="Trebuchet MS"/>
                <a:ea typeface="Trebuchet MS"/>
                <a:cs typeface="Trebuchet MS"/>
                <a:sym typeface="Trebuchet MS"/>
              </a:rPr>
              <a:t>;</a:t>
            </a:r>
          </a:p>
          <a:p>
            <a:pPr marL="457200" indent="-2286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Presidente della Provincia </a:t>
            </a:r>
            <a:r>
              <a:rPr lang="it" sz="2600">
                <a:latin typeface="Trebuchet MS"/>
                <a:ea typeface="Trebuchet MS"/>
                <a:cs typeface="Trebuchet MS"/>
                <a:sym typeface="Trebuchet MS"/>
              </a:rPr>
              <a:t>  	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ricopre un  ruolo rappresentativo e presiede il Consiglio e la Giunta.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6867" name="Shape 129"/>
          <p:cNvCxnSpPr>
            <a:cxnSpLocks noChangeShapeType="1"/>
          </p:cNvCxnSpPr>
          <p:nvPr/>
        </p:nvCxnSpPr>
        <p:spPr bwMode="auto">
          <a:xfrm>
            <a:off x="3492500" y="1851025"/>
            <a:ext cx="615950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36868" name="Shape 130"/>
          <p:cNvCxnSpPr>
            <a:cxnSpLocks noChangeShapeType="1"/>
          </p:cNvCxnSpPr>
          <p:nvPr/>
        </p:nvCxnSpPr>
        <p:spPr bwMode="auto">
          <a:xfrm>
            <a:off x="3348038" y="2716213"/>
            <a:ext cx="615950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36869" name="Shape 131"/>
          <p:cNvCxnSpPr>
            <a:cxnSpLocks noChangeShapeType="1"/>
          </p:cNvCxnSpPr>
          <p:nvPr/>
        </p:nvCxnSpPr>
        <p:spPr bwMode="auto">
          <a:xfrm>
            <a:off x="4427538" y="3651250"/>
            <a:ext cx="615950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150" y="192088"/>
            <a:ext cx="8521700" cy="4732337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Funzioni: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Tutela dell’ambiente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Prevenzione delle calamità naturali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Salvaguardia dell’igiene pubblica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Costruzione e amministrazione delle strade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Valorizzazione dei beni culturali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Gestione di determinati istituti scolastici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Oltre a queste funzioni possono anche approvare uno statuto per disciplinare le proprie attività.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1"/>
          <p:cNvSpPr txBox="1">
            <a:spLocks noGrp="1"/>
          </p:cNvSpPr>
          <p:nvPr>
            <p:ph type="body" idx="1"/>
          </p:nvPr>
        </p:nvSpPr>
        <p:spPr>
          <a:xfrm>
            <a:off x="311150" y="700088"/>
            <a:ext cx="8521700" cy="4783137"/>
          </a:xfrm>
        </p:spPr>
        <p:txBody>
          <a:bodyPr/>
          <a:lstStyle/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Oltre alle province esistono anche le città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metropolitane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2400" b="1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2400" b="1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2400" b="1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Organismi locali che assumono compiti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amministrativi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simili a quelli delle province e funzioni di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coordinamento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tra i Comuni compresi nell’area di sua competenza.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</p:txBody>
      </p:sp>
      <p:cxnSp>
        <p:nvCxnSpPr>
          <p:cNvPr id="40962" name="Shape 142"/>
          <p:cNvCxnSpPr>
            <a:cxnSpLocks noChangeShapeType="1"/>
          </p:cNvCxnSpPr>
          <p:nvPr/>
        </p:nvCxnSpPr>
        <p:spPr bwMode="auto">
          <a:xfrm>
            <a:off x="4595813" y="1630363"/>
            <a:ext cx="0" cy="90170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47"/>
          <p:cNvSpPr txBox="1">
            <a:spLocks noGrp="1"/>
          </p:cNvSpPr>
          <p:nvPr>
            <p:ph type="title"/>
          </p:nvPr>
        </p:nvSpPr>
        <p:spPr>
          <a:xfrm>
            <a:off x="311150" y="3159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LE REGIONI</a:t>
            </a:r>
          </a:p>
        </p:txBody>
      </p:sp>
      <p:sp>
        <p:nvSpPr>
          <p:cNvPr id="43010" name="Shape 148"/>
          <p:cNvSpPr txBox="1">
            <a:spLocks noGrp="1"/>
          </p:cNvSpPr>
          <p:nvPr>
            <p:ph type="body" idx="1"/>
          </p:nvPr>
        </p:nvSpPr>
        <p:spPr>
          <a:xfrm>
            <a:off x="311150" y="1076325"/>
            <a:ext cx="8521700" cy="386715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800" smtClean="0">
              <a:latin typeface="Lato" charset="0"/>
              <a:cs typeface="Arial" charset="0"/>
              <a:sym typeface="Lato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Statuto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0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                       Speciale     Ordinario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                                                                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              Deliberato dal      Deliberato dal         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                Parlamento      Consiglio regionale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Lato" charset="0"/>
                <a:cs typeface="Arial" charset="0"/>
                <a:sym typeface="Lato" charset="0"/>
              </a:rPr>
              <a:t>                                   </a:t>
            </a:r>
          </a:p>
        </p:txBody>
      </p:sp>
      <p:cxnSp>
        <p:nvCxnSpPr>
          <p:cNvPr id="43011" name="Shape 149"/>
          <p:cNvCxnSpPr>
            <a:cxnSpLocks noChangeShapeType="1"/>
          </p:cNvCxnSpPr>
          <p:nvPr/>
        </p:nvCxnSpPr>
        <p:spPr bwMode="auto">
          <a:xfrm flipH="1">
            <a:off x="3743325" y="2017713"/>
            <a:ext cx="722313" cy="395287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3012" name="Shape 150"/>
          <p:cNvCxnSpPr>
            <a:cxnSpLocks noChangeShapeType="1"/>
          </p:cNvCxnSpPr>
          <p:nvPr/>
        </p:nvCxnSpPr>
        <p:spPr bwMode="auto">
          <a:xfrm>
            <a:off x="4657725" y="2017713"/>
            <a:ext cx="722313" cy="395287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3013" name="Shape 151"/>
          <p:cNvCxnSpPr>
            <a:cxnSpLocks noChangeShapeType="1"/>
          </p:cNvCxnSpPr>
          <p:nvPr/>
        </p:nvCxnSpPr>
        <p:spPr bwMode="auto">
          <a:xfrm>
            <a:off x="3708400" y="3089275"/>
            <a:ext cx="0" cy="350838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3014" name="Shape 152"/>
          <p:cNvCxnSpPr>
            <a:cxnSpLocks noChangeShapeType="1"/>
          </p:cNvCxnSpPr>
          <p:nvPr/>
        </p:nvCxnSpPr>
        <p:spPr bwMode="auto">
          <a:xfrm>
            <a:off x="4533900" y="922338"/>
            <a:ext cx="0" cy="506412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3015" name="Shape 153"/>
          <p:cNvCxnSpPr>
            <a:cxnSpLocks noChangeShapeType="1"/>
          </p:cNvCxnSpPr>
          <p:nvPr/>
        </p:nvCxnSpPr>
        <p:spPr bwMode="auto">
          <a:xfrm>
            <a:off x="5461000" y="3089275"/>
            <a:ext cx="0" cy="350838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150" y="468313"/>
            <a:ext cx="8521700" cy="5075237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Sono costituite da tre organi: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434343"/>
              </a:buClr>
              <a:buSzPct val="100000"/>
              <a:buFont typeface="Trebuchet MS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Consiglio regionale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       è l’organo deliberativo composto da 30 a 80 consiglieri ed eletto ogni cinque anni dai cittadini maggiorenni. La sua organizzazione è paragonabile a quella del Parlamento per la presenza di gruppi e commissioni, attraverso i quali attua il controllo politico sugli atti della Giunta e vota possibili mozioni di sfiducia nei confronti del Parlamento.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5058" name="Shape 159"/>
          <p:cNvCxnSpPr>
            <a:cxnSpLocks noChangeShapeType="1"/>
          </p:cNvCxnSpPr>
          <p:nvPr/>
        </p:nvCxnSpPr>
        <p:spPr bwMode="auto">
          <a:xfrm>
            <a:off x="3632200" y="1384300"/>
            <a:ext cx="411163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64"/>
          <p:cNvSpPr txBox="1">
            <a:spLocks noGrp="1"/>
          </p:cNvSpPr>
          <p:nvPr>
            <p:ph type="body" idx="1"/>
          </p:nvPr>
        </p:nvSpPr>
        <p:spPr>
          <a:xfrm>
            <a:off x="311150" y="946150"/>
            <a:ext cx="8521700" cy="4308475"/>
          </a:xfrm>
        </p:spPr>
        <p:txBody>
          <a:bodyPr/>
          <a:lstStyle/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34343"/>
              </a:buClr>
              <a:buFont typeface="Trebuchet MS" pitchFamily="34" charset="0"/>
              <a:buNone/>
            </a:pP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Giunta regionale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è l’organo esecutivo formato dgli assessori nominati dal Presidente della Giunta che si occupano dell’amministrazione regionale. </a:t>
            </a:r>
          </a:p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34343"/>
              </a:buClr>
              <a:buFont typeface="Trebuchet MS" pitchFamily="34" charset="0"/>
              <a:buNone/>
            </a:pP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Presidente della Giunta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       è il rappresentante della Regione, eletto a suffragio universale, con il compito di promulgare le leggi regionali, coordinare l’attività degli assessori e dirigere le funzioni amministrative regionali. </a:t>
            </a:r>
          </a:p>
        </p:txBody>
      </p:sp>
      <p:cxnSp>
        <p:nvCxnSpPr>
          <p:cNvPr id="47106" name="Shape 165"/>
          <p:cNvCxnSpPr>
            <a:cxnSpLocks noChangeShapeType="1"/>
          </p:cNvCxnSpPr>
          <p:nvPr/>
        </p:nvCxnSpPr>
        <p:spPr bwMode="auto">
          <a:xfrm>
            <a:off x="4227513" y="2487613"/>
            <a:ext cx="4095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7107" name="Shape 166"/>
          <p:cNvCxnSpPr>
            <a:cxnSpLocks noChangeShapeType="1"/>
          </p:cNvCxnSpPr>
          <p:nvPr/>
        </p:nvCxnSpPr>
        <p:spPr bwMode="auto">
          <a:xfrm>
            <a:off x="3348038" y="1258888"/>
            <a:ext cx="4095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71"/>
          <p:cNvSpPr txBox="1">
            <a:spLocks noGrp="1"/>
          </p:cNvSpPr>
          <p:nvPr>
            <p:ph type="body" idx="1"/>
          </p:nvPr>
        </p:nvSpPr>
        <p:spPr>
          <a:xfrm>
            <a:off x="311150" y="557213"/>
            <a:ext cx="8521700" cy="4240212"/>
          </a:xfrm>
        </p:spPr>
        <p:txBody>
          <a:bodyPr/>
          <a:lstStyle/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Potere normativo delle Regioni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9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Potere legislativo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0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Facoltà di emanare leggi valide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0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Competenza legislativa generale delle Regioni</a:t>
            </a:r>
          </a:p>
        </p:txBody>
      </p:sp>
      <p:cxnSp>
        <p:nvCxnSpPr>
          <p:cNvPr id="49154" name="Shape 172"/>
          <p:cNvCxnSpPr>
            <a:cxnSpLocks noChangeShapeType="1"/>
          </p:cNvCxnSpPr>
          <p:nvPr/>
        </p:nvCxnSpPr>
        <p:spPr bwMode="auto">
          <a:xfrm>
            <a:off x="4610100" y="1082675"/>
            <a:ext cx="0" cy="4508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9155" name="Shape 173"/>
          <p:cNvCxnSpPr>
            <a:cxnSpLocks noChangeShapeType="1"/>
          </p:cNvCxnSpPr>
          <p:nvPr/>
        </p:nvCxnSpPr>
        <p:spPr bwMode="auto">
          <a:xfrm>
            <a:off x="4610100" y="2087563"/>
            <a:ext cx="0" cy="4508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49156" name="Shape 174"/>
          <p:cNvCxnSpPr>
            <a:cxnSpLocks noChangeShapeType="1"/>
          </p:cNvCxnSpPr>
          <p:nvPr/>
        </p:nvCxnSpPr>
        <p:spPr bwMode="auto">
          <a:xfrm>
            <a:off x="4610100" y="3065463"/>
            <a:ext cx="0" cy="452437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150" y="265113"/>
            <a:ext cx="8521700" cy="4700587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Procedura di formazione delle leggi: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Iniziativa 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promossa dalla Giunta, dai consiglieri, dal popolo o dai Consigli provinciali e comunali;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Approvazione 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da parte del Consiglio Regionale;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Promulgazione 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del Presidente della Giunta regionale;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Pubblicazione 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sul Bollettino Ufficiale della Regione;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Entrata in vigore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 dopo quindici giorni dalla pubblicazione.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Le leggi possono poi essere abrogate tramite un referendum regionale.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4"/>
          <p:cNvSpPr txBox="1">
            <a:spLocks noGrp="1"/>
          </p:cNvSpPr>
          <p:nvPr>
            <p:ph type="body" idx="1"/>
          </p:nvPr>
        </p:nvSpPr>
        <p:spPr>
          <a:xfrm>
            <a:off x="311150" y="1533525"/>
            <a:ext cx="8521700" cy="3416300"/>
          </a:xfrm>
        </p:spPr>
        <p:txBody>
          <a:bodyPr/>
          <a:lstStyle/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3000" smtClean="0">
                <a:latin typeface="Trebuchet MS" pitchFamily="34" charset="0"/>
                <a:cs typeface="Arial" charset="0"/>
                <a:sym typeface="Trebuchet MS" pitchFamily="34" charset="0"/>
              </a:rPr>
              <a:t>= l’attività svolta da determinati organi ed enti diretta alla realizzazione concreta degli interessi pubblici.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84"/>
          <p:cNvSpPr txBox="1">
            <a:spLocks noGrp="1"/>
          </p:cNvSpPr>
          <p:nvPr>
            <p:ph type="title"/>
          </p:nvPr>
        </p:nvSpPr>
        <p:spPr>
          <a:xfrm>
            <a:off x="311150" y="3921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STATUTO EMILIA-ROMAGNA</a:t>
            </a:r>
          </a:p>
        </p:txBody>
      </p:sp>
      <p:sp>
        <p:nvSpPr>
          <p:cNvPr id="53250" name="Shape 185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757613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Nello statuto odierno è ancora presente lo sforzo che portò alla Liberazione dopo la II Guerra mondiale sotto forma di un impegno alla difesa della Pace.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È inoltre fortemente rivolto alla coscienza politica della popolazione, e quindi ai valori civili e umanitari. Dichiara infatti che la Regione non deve discriminare nessuno, impegnandola a tale proposito a concedere il diritto di voto agli immigrati residenti.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150" y="217488"/>
            <a:ext cx="8521700" cy="4789487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Lo Statuto impegna la Regione ed i suoi organi rappresentativi ed esecutivi a promuovere la partecipazione e il confronto con le organizzazioni della società</a:t>
            </a:r>
          </a:p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Assemblea Legislativa</a:t>
            </a:r>
          </a:p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Caratteristiche: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0"/>
              </a:spcAft>
              <a:buClr>
                <a:srgbClr val="434343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Brevità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434343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Documento moderno aggiornatissimo sui problemi più concreti e quotidiani</a:t>
            </a:r>
          </a:p>
        </p:txBody>
      </p:sp>
      <p:cxnSp>
        <p:nvCxnSpPr>
          <p:cNvPr id="55298" name="Shape 191"/>
          <p:cNvCxnSpPr>
            <a:cxnSpLocks noChangeShapeType="1"/>
          </p:cNvCxnSpPr>
          <p:nvPr/>
        </p:nvCxnSpPr>
        <p:spPr bwMode="auto">
          <a:xfrm>
            <a:off x="4678363" y="1604963"/>
            <a:ext cx="14287" cy="58737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150" y="161925"/>
            <a:ext cx="8521700" cy="4981575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Partecipazione democratica: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Intervento nel procedimento di formazione dei provvedimenti   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qualunque soggetto può intervenire secondo le modalità stabilite dallo Statuto e dalle leggi regionali;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Petizioni  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chiunque può rivolgerne all’Assemblea legislativa per esporre comuni necessità;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Interrogazioni  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Province, Comuni ed altri Enti Locali possono interrogare gli organi della Regione su questioni di loro competenza;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100000"/>
              <a:buFont typeface="Trebuchet MS"/>
              <a:buAutoNum type="arabicPeriod"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Iniziativa legislativa popolare      </a:t>
            </a:r>
            <a:r>
              <a:rPr lang="it" sz="2000">
                <a:latin typeface="Trebuchet MS"/>
                <a:ea typeface="Trebuchet MS"/>
                <a:cs typeface="Trebuchet MS"/>
                <a:sym typeface="Trebuchet MS"/>
              </a:rPr>
              <a:t>almeno 5.000 elettori, ciascun Consiglio provinciale o uno o più Consigli comunali;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57346" name="Shape 197"/>
          <p:cNvCxnSpPr>
            <a:cxnSpLocks noChangeShapeType="1"/>
          </p:cNvCxnSpPr>
          <p:nvPr/>
        </p:nvCxnSpPr>
        <p:spPr bwMode="auto">
          <a:xfrm>
            <a:off x="2919413" y="1504950"/>
            <a:ext cx="382587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7347" name="Shape 198"/>
          <p:cNvCxnSpPr>
            <a:cxnSpLocks noChangeShapeType="1"/>
          </p:cNvCxnSpPr>
          <p:nvPr/>
        </p:nvCxnSpPr>
        <p:spPr bwMode="auto">
          <a:xfrm>
            <a:off x="2149475" y="2259013"/>
            <a:ext cx="382588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7348" name="Shape 199"/>
          <p:cNvCxnSpPr>
            <a:cxnSpLocks noChangeShapeType="1"/>
          </p:cNvCxnSpPr>
          <p:nvPr/>
        </p:nvCxnSpPr>
        <p:spPr bwMode="auto">
          <a:xfrm>
            <a:off x="2836863" y="3043238"/>
            <a:ext cx="3841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7349" name="Shape 200"/>
          <p:cNvCxnSpPr>
            <a:cxnSpLocks noChangeShapeType="1"/>
          </p:cNvCxnSpPr>
          <p:nvPr/>
        </p:nvCxnSpPr>
        <p:spPr bwMode="auto">
          <a:xfrm>
            <a:off x="5011738" y="3808413"/>
            <a:ext cx="3841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205"/>
          <p:cNvSpPr txBox="1">
            <a:spLocks noGrp="1"/>
          </p:cNvSpPr>
          <p:nvPr>
            <p:ph type="body" idx="1"/>
          </p:nvPr>
        </p:nvSpPr>
        <p:spPr>
          <a:xfrm>
            <a:off x="311150" y="155575"/>
            <a:ext cx="8521700" cy="4832350"/>
          </a:xfrm>
        </p:spPr>
        <p:txBody>
          <a:bodyPr/>
          <a:lstStyle/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Trebuchet MS" pitchFamily="34" charset="0"/>
              <a:buAutoNum type="arabicPeriod" startAt="5"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Contatti con l’Assemblea legislativa      </a:t>
            </a:r>
            <a:r>
              <a:rPr lang="it-IT" sz="2000" smtClean="0">
                <a:latin typeface="Trebuchet MS" pitchFamily="34" charset="0"/>
                <a:cs typeface="Arial" charset="0"/>
                <a:sym typeface="Trebuchet MS" pitchFamily="34" charset="0"/>
              </a:rPr>
              <a:t>lo Statuto garantisce il colloquio tra il Consiglio regionale e le associazioni di cittadini durante il procedimento legislativo;</a:t>
            </a:r>
          </a:p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Trebuchet MS" pitchFamily="34" charset="0"/>
              <a:buAutoNum type="arabicPeriod" startAt="5"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Referendum abrogativo      </a:t>
            </a:r>
            <a:r>
              <a:rPr lang="it-IT" sz="2000" smtClean="0">
                <a:latin typeface="Trebuchet MS" pitchFamily="34" charset="0"/>
                <a:cs typeface="Arial" charset="0"/>
                <a:sym typeface="Trebuchet MS" pitchFamily="34" charset="0"/>
              </a:rPr>
              <a:t>quarantamila elettori della Regione, dieci Consigli comunali, due Consigli provinciali;</a:t>
            </a:r>
          </a:p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Trebuchet MS" pitchFamily="34" charset="0"/>
              <a:buAutoNum type="arabicPeriod" startAt="5"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Referendum consultivo      </a:t>
            </a:r>
            <a:r>
              <a:rPr lang="it-IT" sz="2000" smtClean="0">
                <a:latin typeface="Trebuchet MS" pitchFamily="34" charset="0"/>
                <a:cs typeface="Arial" charset="0"/>
                <a:sym typeface="Trebuchet MS" pitchFamily="34" charset="0"/>
              </a:rPr>
              <a:t>ottantamila residenti nei Comuni della nostra Regione, dieci Consigli comunali, quattro Consigli provinciali;</a:t>
            </a:r>
          </a:p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Trebuchet MS" pitchFamily="34" charset="0"/>
              <a:buAutoNum type="arabicPeriod" startAt="5"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Referendum confermativo statutario       </a:t>
            </a:r>
            <a:r>
              <a:rPr lang="it-IT" sz="2000" smtClean="0">
                <a:latin typeface="Trebuchet MS" pitchFamily="34" charset="0"/>
                <a:cs typeface="Arial" charset="0"/>
                <a:sym typeface="Trebuchet MS" pitchFamily="34" charset="0"/>
              </a:rPr>
              <a:t>Lo statuto della Regione è sottoposto all’approvazione popolare;</a:t>
            </a:r>
          </a:p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Trebuchet MS" pitchFamily="34" charset="0"/>
              <a:buAutoNum type="arabicPeriod" startAt="5"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Consiglio delle autonomie locali      </a:t>
            </a:r>
            <a:r>
              <a:rPr lang="it-IT" sz="2000" smtClean="0">
                <a:latin typeface="Trebuchet MS" pitchFamily="34" charset="0"/>
                <a:cs typeface="Arial" charset="0"/>
                <a:sym typeface="Trebuchet MS" pitchFamily="34" charset="0"/>
              </a:rPr>
              <a:t>organo di appresentanza, consultazione e coordinamento tra la Regione e gli Enti locali.</a:t>
            </a:r>
          </a:p>
        </p:txBody>
      </p:sp>
      <p:cxnSp>
        <p:nvCxnSpPr>
          <p:cNvPr id="59394" name="Shape 206"/>
          <p:cNvCxnSpPr>
            <a:cxnSpLocks noChangeShapeType="1"/>
          </p:cNvCxnSpPr>
          <p:nvPr/>
        </p:nvCxnSpPr>
        <p:spPr bwMode="auto">
          <a:xfrm>
            <a:off x="5862638" y="458788"/>
            <a:ext cx="382587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9395" name="Shape 207"/>
          <p:cNvCxnSpPr>
            <a:cxnSpLocks noChangeShapeType="1"/>
          </p:cNvCxnSpPr>
          <p:nvPr/>
        </p:nvCxnSpPr>
        <p:spPr bwMode="auto">
          <a:xfrm>
            <a:off x="4168775" y="1597025"/>
            <a:ext cx="382588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9396" name="Shape 208"/>
          <p:cNvCxnSpPr>
            <a:cxnSpLocks noChangeShapeType="1"/>
          </p:cNvCxnSpPr>
          <p:nvPr/>
        </p:nvCxnSpPr>
        <p:spPr bwMode="auto">
          <a:xfrm>
            <a:off x="4087813" y="2351088"/>
            <a:ext cx="3841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9397" name="Shape 209"/>
          <p:cNvCxnSpPr>
            <a:cxnSpLocks noChangeShapeType="1"/>
          </p:cNvCxnSpPr>
          <p:nvPr/>
        </p:nvCxnSpPr>
        <p:spPr bwMode="auto">
          <a:xfrm>
            <a:off x="6032500" y="3475038"/>
            <a:ext cx="382588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59398" name="Shape 210"/>
          <p:cNvCxnSpPr>
            <a:cxnSpLocks noChangeShapeType="1"/>
          </p:cNvCxnSpPr>
          <p:nvPr/>
        </p:nvCxnSpPr>
        <p:spPr bwMode="auto">
          <a:xfrm>
            <a:off x="5322888" y="4229100"/>
            <a:ext cx="382587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215"/>
          <p:cNvSpPr txBox="1">
            <a:spLocks noGrp="1"/>
          </p:cNvSpPr>
          <p:nvPr>
            <p:ph type="body" idx="1"/>
          </p:nvPr>
        </p:nvSpPr>
        <p:spPr>
          <a:xfrm>
            <a:off x="311150" y="695325"/>
            <a:ext cx="852170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1700" smtClean="0">
                <a:latin typeface="Trebuchet MS" pitchFamily="34" charset="0"/>
                <a:cs typeface="Arial" charset="0"/>
                <a:sym typeface="Trebuchet MS" pitchFamily="34" charset="0"/>
              </a:rPr>
              <a:t>«</a:t>
            </a: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</a:rPr>
              <a:t>Le funzioni amministrative sono attribuite ai Comuni salvo che, per assicurarne l'esercizio unitario, siano conferite a Province, Città metropolitane, Regioni e Stato, sulla base dei princìpi di sussidiarietà, differenziazione ed adeguatezza.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</a:rPr>
              <a:t>I Comuni, le Province e le Città metropolitane sono titolari di funzioni amministrative proprie e di quelle conferite con legge statale o regionale, secondo le rispettive competenze.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</a:rPr>
              <a:t>La legge statale disciplina forme di coordinamento fra Stato e Regioni nelle materie di cui alle lettere b) e h) del secondo comma dell'articolo</a:t>
            </a: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  <a:hlinkClick r:id="rId3"/>
              </a:rPr>
              <a:t> 117</a:t>
            </a: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</a:rPr>
              <a:t>, e disciplina inoltre forme di intesa e coordinamento nella materia della tutela dei beni culturali.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1700" i="1" smtClean="0">
                <a:latin typeface="Trebuchet MS" pitchFamily="34" charset="0"/>
                <a:cs typeface="Arial" charset="0"/>
                <a:sym typeface="Trebuchet MS" pitchFamily="34" charset="0"/>
              </a:rPr>
              <a:t>Stato, Regioni, Città metropolitane, Province e Comuni favoriscono l'autonoma iniziativa dei cittadini, singoli e associati, per lo svolgimento di attività di interesse generale, sulla base del principio di sussidiarietà.»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</p:txBody>
      </p:sp>
      <p:sp>
        <p:nvSpPr>
          <p:cNvPr id="61442" name="Shape 216"/>
          <p:cNvSpPr txBox="1">
            <a:spLocks noGrp="1"/>
          </p:cNvSpPr>
          <p:nvPr>
            <p:ph type="title"/>
          </p:nvPr>
        </p:nvSpPr>
        <p:spPr>
          <a:xfrm>
            <a:off x="311150" y="87313"/>
            <a:ext cx="8521700" cy="625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Art. 118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9"/>
          <p:cNvSpPr txBox="1">
            <a:spLocks noGrp="1"/>
          </p:cNvSpPr>
          <p:nvPr>
            <p:ph type="title"/>
          </p:nvPr>
        </p:nvSpPr>
        <p:spPr>
          <a:xfrm>
            <a:off x="311150" y="3921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IN SENSO</a:t>
            </a:r>
          </a:p>
        </p:txBody>
      </p:sp>
      <p:sp>
        <p:nvSpPr>
          <p:cNvPr id="18434" name="Shape 70"/>
          <p:cNvSpPr txBox="1">
            <a:spLocks noGrp="1"/>
          </p:cNvSpPr>
          <p:nvPr>
            <p:ph type="body" idx="1"/>
          </p:nvPr>
        </p:nvSpPr>
        <p:spPr>
          <a:xfrm flipH="1">
            <a:off x="1674813" y="1069975"/>
            <a:ext cx="291465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Oggettivo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=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Vari atti che soddisfano gli interessi della società.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</p:txBody>
      </p:sp>
      <p:cxnSp>
        <p:nvCxnSpPr>
          <p:cNvPr id="18435" name="Shape 71"/>
          <p:cNvCxnSpPr>
            <a:cxnSpLocks noChangeShapeType="1"/>
          </p:cNvCxnSpPr>
          <p:nvPr/>
        </p:nvCxnSpPr>
        <p:spPr bwMode="auto">
          <a:xfrm flipH="1">
            <a:off x="3200400" y="1074738"/>
            <a:ext cx="1081088" cy="465137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18436" name="Shape 72"/>
          <p:cNvCxnSpPr>
            <a:cxnSpLocks noChangeShapeType="1"/>
          </p:cNvCxnSpPr>
          <p:nvPr/>
        </p:nvCxnSpPr>
        <p:spPr bwMode="auto">
          <a:xfrm>
            <a:off x="4918075" y="1058863"/>
            <a:ext cx="1081088" cy="465137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sp>
        <p:nvSpPr>
          <p:cNvPr id="18437" name="Shape 73"/>
          <p:cNvSpPr txBox="1">
            <a:spLocks noChangeArrowheads="1"/>
          </p:cNvSpPr>
          <p:nvPr/>
        </p:nvSpPr>
        <p:spPr bwMode="auto">
          <a:xfrm>
            <a:off x="4918075" y="1406525"/>
            <a:ext cx="26701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</a:pPr>
            <a:r>
              <a:rPr lang="it-IT" sz="2400" b="1">
                <a:latin typeface="Trebuchet MS" pitchFamily="34" charset="0"/>
                <a:sym typeface="Trebuchet MS" pitchFamily="34" charset="0"/>
              </a:rPr>
              <a:t>Soggettivo</a:t>
            </a:r>
          </a:p>
          <a:p>
            <a:pPr algn="ctr">
              <a:lnSpc>
                <a:spcPct val="115000"/>
              </a:lnSpc>
            </a:pPr>
            <a:r>
              <a:rPr lang="it-IT" sz="2400">
                <a:latin typeface="Trebuchet MS" pitchFamily="34" charset="0"/>
                <a:sym typeface="Trebuchet MS" pitchFamily="34" charset="0"/>
              </a:rPr>
              <a:t>=</a:t>
            </a:r>
          </a:p>
          <a:p>
            <a:pPr algn="ctr">
              <a:lnSpc>
                <a:spcPct val="115000"/>
              </a:lnSpc>
            </a:pPr>
            <a:r>
              <a:rPr lang="it-IT" sz="2400">
                <a:latin typeface="Trebuchet MS" pitchFamily="34" charset="0"/>
                <a:sym typeface="Trebuchet MS" pitchFamily="34" charset="0"/>
              </a:rPr>
              <a:t>Insieme degli enti e degli uffici che svolgono l’attività.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8"/>
          <p:cNvSpPr txBox="1">
            <a:spLocks noGrp="1"/>
          </p:cNvSpPr>
          <p:nvPr>
            <p:ph type="title"/>
          </p:nvPr>
        </p:nvSpPr>
        <p:spPr>
          <a:xfrm>
            <a:off x="311150" y="3921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PRINCIPI CHE REGOLANO LA PUBBLICA AMMINISTRAZIONE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150" y="1730375"/>
            <a:ext cx="8521700" cy="3416300"/>
          </a:xfrm>
        </p:spPr>
        <p:txBody>
          <a:bodyPr>
            <a:noAutofit/>
          </a:bodyPr>
          <a:lstStyle/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Il principio del decentramento: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i="1">
                <a:latin typeface="Trebuchet MS"/>
                <a:ea typeface="Trebuchet MS"/>
                <a:cs typeface="Trebuchet MS"/>
                <a:sym typeface="Trebuchet MS"/>
              </a:rPr>
              <a:t>«La repubblica, una e indivisibile, riconosce e promuove le autonomie locali; attua nei servizi che dipendono dallo Stato il più ampio decentramento amministrativo; adegua i principi e i metodi della sua legislazione alle esigenze dell’autonomia e del decentramento». 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(art. 5)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150" y="700088"/>
            <a:ext cx="8521700" cy="4217987"/>
          </a:xfrm>
        </p:spPr>
        <p:txBody>
          <a:bodyPr>
            <a:noAutofit/>
          </a:bodyPr>
          <a:lstStyle/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Principio di legalità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«</a:t>
            </a:r>
            <a:r>
              <a:rPr lang="it" sz="2400" i="1">
                <a:latin typeface="Trebuchet MS"/>
                <a:ea typeface="Trebuchet MS"/>
                <a:cs typeface="Trebuchet MS"/>
                <a:sym typeface="Trebuchet MS"/>
              </a:rPr>
              <a:t>I pubblici uffici sono organizzati secondo disposizioni di legge…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» (art. 97)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Principio del buon andamento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«...</a:t>
            </a:r>
            <a:r>
              <a:rPr lang="it" sz="2400" i="1">
                <a:latin typeface="Trebuchet MS"/>
                <a:ea typeface="Trebuchet MS"/>
                <a:cs typeface="Trebuchet MS"/>
                <a:sym typeface="Trebuchet MS"/>
              </a:rPr>
              <a:t>in modo che siano assicurati il buon andamento e l'imparzialità dell'amministrazione</a:t>
            </a: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». (art. 97)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9"/>
          <p:cNvSpPr txBox="1">
            <a:spLocks noGrp="1"/>
          </p:cNvSpPr>
          <p:nvPr>
            <p:ph type="title"/>
          </p:nvPr>
        </p:nvSpPr>
        <p:spPr>
          <a:xfrm>
            <a:off x="311150" y="2397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GLI ENTI LOCALI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150" y="923925"/>
            <a:ext cx="8521700" cy="4100513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Dopo l’unificazione d’Italia, l’assetto della Pubblica amministrazione aveva un carattere accentrato.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In seguito, invece, si decise di trasferire molte funzioni amministrative agli enti locali. Così nacque lo Stato regionale.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Comuni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Province</a:t>
            </a:r>
          </a:p>
          <a:p>
            <a:pPr marL="457200" indent="-381000"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Regioni</a:t>
            </a:r>
          </a:p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5"/>
          <p:cNvSpPr txBox="1">
            <a:spLocks noGrp="1"/>
          </p:cNvSpPr>
          <p:nvPr>
            <p:ph type="title"/>
          </p:nvPr>
        </p:nvSpPr>
        <p:spPr>
          <a:xfrm>
            <a:off x="311150" y="392113"/>
            <a:ext cx="8521700" cy="625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55E61"/>
              </a:buClr>
              <a:buFont typeface="Playfair Display"/>
              <a:buNone/>
            </a:pPr>
            <a:r>
              <a:rPr lang="it-IT" sz="3200" b="1" smtClean="0">
                <a:solidFill>
                  <a:srgbClr val="F55E61"/>
                </a:solidFill>
                <a:latin typeface="Playfair Display"/>
                <a:cs typeface="Arial" charset="0"/>
                <a:sym typeface="Playfair Display"/>
              </a:rPr>
              <a:t>COMUNI</a:t>
            </a:r>
          </a:p>
        </p:txBody>
      </p:sp>
      <p:sp>
        <p:nvSpPr>
          <p:cNvPr id="26626" name="Shape 96"/>
          <p:cNvSpPr txBox="1">
            <a:spLocks noGrp="1"/>
          </p:cNvSpPr>
          <p:nvPr>
            <p:ph type="body" idx="1"/>
          </p:nvPr>
        </p:nvSpPr>
        <p:spPr>
          <a:xfrm>
            <a:off x="311150" y="1457325"/>
            <a:ext cx="8521700" cy="2239963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= Enti pubblici dotati di una propria autonomia, che si esprime nel potere di darsi uno statuto in cui vengono stabilite le norme fondamentali relative al funzionamento del Comune e alla sua organizzazione.</a:t>
            </a:r>
          </a:p>
          <a:p>
            <a:pPr marL="0" indent="0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11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600"/>
              </a:spcBef>
              <a:buClr>
                <a:srgbClr val="5E696C"/>
              </a:buClr>
              <a:buFont typeface="Lato" charset="0"/>
              <a:buNone/>
            </a:pPr>
            <a:endParaRPr lang="it-IT" sz="1800" smtClean="0">
              <a:solidFill>
                <a:srgbClr val="5E696C"/>
              </a:solidFill>
              <a:latin typeface="Lato" charset="0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150" y="542925"/>
            <a:ext cx="8521700" cy="3743325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/>
            </a:pPr>
            <a:r>
              <a:rPr lang="it" sz="2400" b="1">
                <a:latin typeface="Trebuchet MS"/>
                <a:ea typeface="Trebuchet MS"/>
                <a:cs typeface="Trebuchet MS"/>
                <a:sym typeface="Trebuchet MS"/>
              </a:rPr>
              <a:t>Funzioni: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Garantisce i servizi di carattere sociale         fornitura di gas e acqua potabile, manutenzione delle strade comunali, smaltimento dei rifiuti, trasporti urbani e organizzazione di teatri, musei e biblioteche;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Funzioni statali         servizi di anagrafe e di stato civile e servizio elettorale;</a:t>
            </a:r>
          </a:p>
          <a:p>
            <a:pPr marL="457200" indent="-3810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Trebuchet MS"/>
              <a:buNone/>
              <a:defRPr/>
            </a:pPr>
            <a:r>
              <a:rPr lang="it" sz="2400">
                <a:latin typeface="Trebuchet MS"/>
                <a:ea typeface="Trebuchet MS"/>
                <a:cs typeface="Trebuchet MS"/>
                <a:sym typeface="Trebuchet MS"/>
              </a:rPr>
              <a:t>Attua la celebrazione dei matrimoni civili.</a:t>
            </a:r>
          </a:p>
        </p:txBody>
      </p:sp>
      <p:cxnSp>
        <p:nvCxnSpPr>
          <p:cNvPr id="28674" name="Shape 102"/>
          <p:cNvCxnSpPr>
            <a:cxnSpLocks noChangeShapeType="1"/>
          </p:cNvCxnSpPr>
          <p:nvPr/>
        </p:nvCxnSpPr>
        <p:spPr bwMode="auto">
          <a:xfrm>
            <a:off x="3214688" y="3130550"/>
            <a:ext cx="473075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28675" name="Shape 103"/>
          <p:cNvCxnSpPr>
            <a:cxnSpLocks noChangeShapeType="1"/>
          </p:cNvCxnSpPr>
          <p:nvPr/>
        </p:nvCxnSpPr>
        <p:spPr bwMode="auto">
          <a:xfrm>
            <a:off x="6375400" y="1460500"/>
            <a:ext cx="474663" cy="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8"/>
          <p:cNvSpPr txBox="1">
            <a:spLocks noGrp="1"/>
          </p:cNvSpPr>
          <p:nvPr>
            <p:ph type="body" idx="1"/>
          </p:nvPr>
        </p:nvSpPr>
        <p:spPr>
          <a:xfrm>
            <a:off x="311150" y="439738"/>
            <a:ext cx="8521700" cy="4445000"/>
          </a:xfrm>
        </p:spPr>
        <p:txBody>
          <a:bodyPr/>
          <a:lstStyle/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Autonomia finanziaria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2400" smtClean="0">
              <a:latin typeface="Trebuchet MS" pitchFamily="34" charset="0"/>
              <a:cs typeface="Arial" charset="0"/>
              <a:sym typeface="Trebuchet MS" pitchFamily="34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Per sostenere le spese dei servizi economici resi alla cittadinanza, i Comuni possono istituire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tributi 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propri. 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Le persone che risiedono in un determinato comune devono infatti versare dei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contributi 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che serviranno per pagare determinate attività svolte nel loro interesse.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Esiste inoltre un’imposta comunale, chiamata </a:t>
            </a:r>
            <a:r>
              <a:rPr lang="it-IT" sz="2400" b="1" smtClean="0">
                <a:latin typeface="Trebuchet MS" pitchFamily="34" charset="0"/>
                <a:cs typeface="Arial" charset="0"/>
                <a:sym typeface="Trebuchet MS" pitchFamily="34" charset="0"/>
              </a:rPr>
              <a:t>ICI</a:t>
            </a:r>
            <a:r>
              <a:rPr lang="it-IT" sz="2400" smtClean="0"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E696C"/>
              </a:buClr>
              <a:buFont typeface="Lato" charset="0"/>
              <a:buNone/>
            </a:pPr>
            <a:endParaRPr lang="it-IT" sz="2400" smtClean="0">
              <a:latin typeface="Trebuchet MS" pitchFamily="34" charset="0"/>
              <a:cs typeface="Arial" charset="0"/>
              <a:sym typeface="Trebuchet MS" pitchFamily="34" charset="0"/>
            </a:endParaRPr>
          </a:p>
        </p:txBody>
      </p:sp>
      <p:cxnSp>
        <p:nvCxnSpPr>
          <p:cNvPr id="30722" name="Shape 109"/>
          <p:cNvCxnSpPr>
            <a:cxnSpLocks noChangeShapeType="1"/>
          </p:cNvCxnSpPr>
          <p:nvPr/>
        </p:nvCxnSpPr>
        <p:spPr bwMode="auto">
          <a:xfrm>
            <a:off x="4602163" y="1065213"/>
            <a:ext cx="0" cy="58737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PresentationFormat>Presentazione su schermo (16:9)</PresentationFormat>
  <Paragraphs>115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12</vt:i4>
      </vt:variant>
      <vt:variant>
        <vt:lpstr>Titoli diapositive</vt:lpstr>
      </vt:variant>
      <vt:variant>
        <vt:i4>24</vt:i4>
      </vt:variant>
    </vt:vector>
  </HeadingPairs>
  <TitlesOfParts>
    <vt:vector size="40" baseType="lpstr">
      <vt:lpstr>Arial</vt:lpstr>
      <vt:lpstr>Lato</vt:lpstr>
      <vt:lpstr>Trebuchet MS</vt:lpstr>
      <vt:lpstr>Playfair Display</vt:lpstr>
      <vt:lpstr>coral</vt:lpstr>
      <vt:lpstr>coral</vt:lpstr>
      <vt:lpstr>coral</vt:lpstr>
      <vt:lpstr>coral</vt:lpstr>
      <vt:lpstr>coral</vt:lpstr>
      <vt:lpstr>coral</vt:lpstr>
      <vt:lpstr>coral</vt:lpstr>
      <vt:lpstr>coral</vt:lpstr>
      <vt:lpstr>coral</vt:lpstr>
      <vt:lpstr>coral</vt:lpstr>
      <vt:lpstr>coral</vt:lpstr>
      <vt:lpstr>coral</vt:lpstr>
      <vt:lpstr>Pubblica Amministrazione</vt:lpstr>
      <vt:lpstr>Diapositiva 2</vt:lpstr>
      <vt:lpstr>IN SENSO</vt:lpstr>
      <vt:lpstr>PRINCIPI CHE REGOLANO LA PUBBLICA AMMINISTRAZIONE</vt:lpstr>
      <vt:lpstr>Diapositiva 5</vt:lpstr>
      <vt:lpstr>GLI ENTI LOCALI</vt:lpstr>
      <vt:lpstr>COMUNI</vt:lpstr>
      <vt:lpstr>Diapositiva 8</vt:lpstr>
      <vt:lpstr>Diapositiva 9</vt:lpstr>
      <vt:lpstr>Diapositiva 10</vt:lpstr>
      <vt:lpstr>Diapositiva 11</vt:lpstr>
      <vt:lpstr>PROVINCE</vt:lpstr>
      <vt:lpstr>Diapositiva 13</vt:lpstr>
      <vt:lpstr>Diapositiva 14</vt:lpstr>
      <vt:lpstr>LE REGIONI</vt:lpstr>
      <vt:lpstr>Diapositiva 16</vt:lpstr>
      <vt:lpstr>Diapositiva 17</vt:lpstr>
      <vt:lpstr>Diapositiva 18</vt:lpstr>
      <vt:lpstr>Diapositiva 19</vt:lpstr>
      <vt:lpstr>STATUTO EMILIA-ROMAGNA</vt:lpstr>
      <vt:lpstr>Diapositiva 21</vt:lpstr>
      <vt:lpstr>Diapositiva 22</vt:lpstr>
      <vt:lpstr>Diapositiva 23</vt:lpstr>
      <vt:lpstr>Art. 118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Pubblica Amministrazione</dc:title>
  <cp:lastModifiedBy>DOCENTE</cp:lastModifiedBy>
  <cp:revision>2</cp:revision>
  <dcterms:modified xsi:type="dcterms:W3CDTF">2017-03-01T07:30:36Z</dcterms:modified>
</cp:coreProperties>
</file>