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Economica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Economica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Economica-italic.fntdata"/><Relationship Id="rId25" Type="http://schemas.openxmlformats.org/officeDocument/2006/relationships/font" Target="fonts/Economica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Economic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it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 bisogna parlare dell’articolo 135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it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Spiegare a voce cosa sono la Corte di cassazione il consiglio di stato e la corte dei conti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1" y="756700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49" y="3266724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4"/>
            <a:ext cx="3054600" cy="1537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311700" y="957125"/>
            <a:ext cx="8520599" cy="212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Economica"/>
              <a:buNone/>
              <a:defRPr b="0" i="0" sz="160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599" cy="10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>
            <a:off x="7595936" y="460225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5" name="Shape 25"/>
          <p:cNvSpPr/>
          <p:nvPr/>
        </p:nvSpPr>
        <p:spPr>
          <a:xfrm flipH="1" rot="10800000">
            <a:off x="466425" y="3558324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6" name="Shape 26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3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311700" y="1399399"/>
            <a:ext cx="2807999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8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Shape 4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" name="Shape 47"/>
          <p:cNvSpPr txBox="1"/>
          <p:nvPr>
            <p:ph type="title"/>
          </p:nvPr>
        </p:nvSpPr>
        <p:spPr>
          <a:xfrm>
            <a:off x="265500" y="929275"/>
            <a:ext cx="4045199" cy="1786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Economica"/>
              <a:buNone/>
              <a:defRPr b="0" i="0" sz="42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subTitle"/>
          </p:nvPr>
        </p:nvSpPr>
        <p:spPr>
          <a:xfrm>
            <a:off x="265500" y="2769000"/>
            <a:ext cx="4045199" cy="157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fld id="{00000000-1234-1234-1234-123412341234}" type="slidenum">
              <a:rPr b="0" i="0" lang="it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2325175" y="1129625"/>
            <a:ext cx="3652799" cy="159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6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</a:t>
            </a:r>
            <a:r>
              <a:rPr lang="it" sz="6000"/>
              <a:t>C</a:t>
            </a:r>
            <a:r>
              <a:rPr b="0" i="0" lang="it" sz="6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orte  </a:t>
            </a:r>
            <a:r>
              <a:rPr lang="it" sz="6000"/>
              <a:t>C</a:t>
            </a:r>
            <a:r>
              <a:rPr b="0" i="0" lang="it" sz="6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ostituzionale 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1375" y="2487324"/>
            <a:ext cx="2664820" cy="184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704450" y="307675"/>
            <a:ext cx="25559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FUNZIONI 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5225" y="40700"/>
            <a:ext cx="2095499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>
            <p:ph idx="1" type="body"/>
          </p:nvPr>
        </p:nvSpPr>
        <p:spPr>
          <a:xfrm>
            <a:off x="107504" y="1225224"/>
            <a:ext cx="8724796" cy="37947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Ha essenzialmente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quattro funzioni: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Courier New"/>
              <a:buAutoNum type="arabicPeriod"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Giudica la legittimità costituzionale delle leggi e degli atti aventi forza di legge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CC0000"/>
              </a:buClr>
              <a:buSzPct val="100000"/>
              <a:buFont typeface="Courier New"/>
              <a:buAutoNum type="arabicPeriod"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Risolve i conflitti di attribuzione tra i poteri dello Stato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Courier New"/>
              <a:buAutoNum type="arabicPeriod"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Giudica il Presidente della Repubblica messo in stato d’accusa dal Parlamento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AA84F"/>
              </a:buClr>
              <a:buSzPct val="100000"/>
              <a:buFont typeface="Courier New"/>
              <a:buAutoNum type="arabicPeriod"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Valuta l'ammissibilità del referendum abrogativo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483518"/>
            <a:ext cx="8520599" cy="4026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Open Sans"/>
              <a:buNone/>
            </a:pPr>
            <a:r>
              <a:t/>
            </a:r>
            <a:endParaRPr b="1" i="0" sz="1800" u="none" cap="none" strike="noStrike">
              <a:solidFill>
                <a:srgbClr val="FF29A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00FF"/>
              </a:buClr>
              <a:buSzPct val="25000"/>
              <a:buFont typeface="Open Sans"/>
              <a:buNone/>
            </a:pPr>
            <a:r>
              <a:rPr b="1" i="0" lang="it" sz="1800" u="none" cap="none" strike="noStrike">
                <a:solidFill>
                  <a:srgbClr val="FF29A8"/>
                </a:solidFill>
                <a:latin typeface="Courier New"/>
                <a:ea typeface="Courier New"/>
                <a:cs typeface="Courier New"/>
                <a:sym typeface="Courier New"/>
              </a:rPr>
              <a:t>1.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lang="it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orte </a:t>
            </a:r>
            <a:r>
              <a:rPr lang="it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ostituzionale ha il potere di </a:t>
            </a:r>
            <a:r>
              <a:rPr b="1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annullare le leggi che contrastino con la Costituzione.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Perché questo accada è necessario che qualcuno, dall’esterno ne chieda l’intervento. Questo è possibile attraverso due percorsi: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742050" y="2844625"/>
            <a:ext cx="3932999" cy="64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●"/>
            </a:pP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b="1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via incidentale 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●"/>
            </a:pP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b="1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via diretta 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8200" y="2448411"/>
            <a:ext cx="1904999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2358150" y="291175"/>
            <a:ext cx="3875400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VIA INCIDENTALE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014175"/>
            <a:ext cx="8520599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Il caso di intervento in via incidentale può verificarsi nel corso di un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processo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se il Pubblico ministero o una delle due parti riteng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no che una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legge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applicata nel processo,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non sia conforme alla costituzione.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Si chiede dunque di sospendere il processo e di rimettere a giudizio della Corte costituzionale la questione di legittimità costituzionale.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9800" y="3215649"/>
            <a:ext cx="2751551" cy="183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2589025" y="315925"/>
            <a:ext cx="33722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VIA DIRETTA 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709100" y="1813950"/>
            <a:ext cx="74454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Può verificarsi che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 Stato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si appelli alla Corte affinché giudichi incostituzionale una legge regionale; oppure può essere che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una Regione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si metta contro una legge dello stato o di  un'altra regione 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0448" y="3294423"/>
            <a:ext cx="2654974" cy="174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677300" y="627533"/>
            <a:ext cx="7591200" cy="38752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2000" u="none" cap="none" strike="noStrike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Se tra gli organi dello stato o tra lo Stato e le Regioni sorgono dei conflitti, la Corte costituzionale può essere chiamata a risolvere il conflitto, tramite una sentenza, stabilendo a chi spett</a:t>
            </a:r>
            <a:r>
              <a:rPr lang="it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l</a:t>
            </a:r>
            <a:r>
              <a:rPr lang="it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funzion</a:t>
            </a:r>
            <a:r>
              <a:rPr lang="it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</a:t>
            </a: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oggetto della contesa. </a:t>
            </a:r>
            <a:r>
              <a:rPr b="1" i="0" lang="it" sz="1800" u="none" cap="none" strike="noStrike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pic>
        <p:nvPicPr>
          <p:cNvPr descr="Risultati immagini per REGIONI E STATO" id="156" name="Shape 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0071" y="2067693"/>
            <a:ext cx="2857499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107500" y="51474"/>
            <a:ext cx="66249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800" u="none" cap="none" strike="noStrike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3.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Nel caso in cui il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Presidente della Repubblica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è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accusato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dal Parlamento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per alto tradimento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attentato alla costituzione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è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Corte costituzionale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che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ha il compito di giudicarlo.  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 tale ipotesi la composizione della 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orte si allarga ed entrano a far parte di essa 16 giudici aggregati, eletti a sorte da un elenco di cittadini di età non inferiore ai 40 anni.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È compito della 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orte costituzionale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a)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verificare l'esistenza del reato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; b)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in caso affermativo, deliberare il tipo di sanzione da applicare al presidente riconosciuto colpevole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isultati immagini per SIMBOLI ITALIA" id="162" name="Shape 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2325" y="3363837"/>
            <a:ext cx="2461674" cy="156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rgbClr val="3B9267"/>
                </a:solidFill>
                <a:latin typeface="Courier New"/>
                <a:ea typeface="Courier New"/>
                <a:cs typeface="Courier New"/>
                <a:sym typeface="Courier New"/>
              </a:rPr>
              <a:t>4.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Nel corso della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procedura referendaria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la Corte costituzionale è chiamata a pronunciarsi sull'ammissibilità del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referendum abrogativo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descr="Immagine correlata"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3928" y="2427733"/>
            <a:ext cx="5054243" cy="264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123479"/>
            <a:ext cx="8520599" cy="7200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                 FUNZIONAMENTO 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699541"/>
            <a:ext cx="5772467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Corte costituzionale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elegge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tra i suoi componenti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il presidente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Le udienze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della corte costituzionale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sono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di norma,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pubbliche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e ad esse intervengono le parti in giudizio con i propri difensori di fiducia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orte funziona con l'intervento di almeno undici giudici.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Le decisioni sono deliberate in camera di consiglio dopo aver ascoltato il relatore della causa.</a:t>
            </a:r>
          </a:p>
        </p:txBody>
      </p:sp>
      <p:pic>
        <p:nvPicPr>
          <p:cNvPr descr="Risultati immagini per FUNZIONAMENTO CORTE COSTITUZIONALE" id="175" name="Shape 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135" y="2715766"/>
            <a:ext cx="3244543" cy="170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411510"/>
            <a:ext cx="8520599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4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b="1" lang="it" sz="1400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1" i="0" lang="it" sz="14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orte giudica in via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4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definitiva con sentenza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Tali sentenze non sono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ulteriormente impugnabili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davanti ad altro giudice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1" i="1" sz="1400" u="none" cap="none" strike="noStrike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000099"/>
                </a:solidFill>
                <a:latin typeface="Courier New"/>
                <a:ea typeface="Courier New"/>
                <a:cs typeface="Courier New"/>
                <a:sym typeface="Courier New"/>
              </a:rPr>
              <a:t>Non è escluso, che in certi casi, sia possibile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000099"/>
                </a:solidFill>
                <a:latin typeface="Courier New"/>
                <a:ea typeface="Courier New"/>
                <a:cs typeface="Courier New"/>
                <a:sym typeface="Courier New"/>
              </a:rPr>
              <a:t> ripresentare alla corte una questione sulla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1" lang="it" sz="1400" u="none" cap="none" strike="noStrike">
                <a:solidFill>
                  <a:srgbClr val="000099"/>
                </a:solidFill>
                <a:latin typeface="Courier New"/>
                <a:ea typeface="Courier New"/>
                <a:cs typeface="Courier New"/>
                <a:sym typeface="Courier New"/>
              </a:rPr>
              <a:t> quale essa si è già pronunciata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1" name="Shape 181"/>
          <p:cNvCxnSpPr/>
          <p:nvPr/>
        </p:nvCxnSpPr>
        <p:spPr>
          <a:xfrm>
            <a:off x="4499992" y="1275605"/>
            <a:ext cx="0" cy="576064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lg" w="lg" type="stealth"/>
          </a:ln>
          <a:effectLst>
            <a:outerShdw blurRad="39999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182" name="Shape 182"/>
          <p:cNvCxnSpPr/>
          <p:nvPr/>
        </p:nvCxnSpPr>
        <p:spPr>
          <a:xfrm>
            <a:off x="4499992" y="3075806"/>
            <a:ext cx="0" cy="576064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lg" w="lg" type="stealth"/>
          </a:ln>
          <a:effectLst>
            <a:outerShdw blurRad="39999" rotWithShape="0" dir="5400000" dist="230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1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Bala Valentina, Ballotti Anna, Borsari Chiara e Maselli Giulia 2E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8" name="Shape 188"/>
          <p:cNvSpPr/>
          <p:nvPr/>
        </p:nvSpPr>
        <p:spPr>
          <a:xfrm>
            <a:off x="467543" y="1275605"/>
            <a:ext cx="5256583" cy="1107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it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END</a:t>
            </a:r>
          </a:p>
        </p:txBody>
      </p:sp>
      <p:pic>
        <p:nvPicPr>
          <p:cNvPr descr="Immagine correlata" id="189" name="Shape 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78212">
            <a:off x="5220099" y="1203630"/>
            <a:ext cx="3420642" cy="206748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65000" kx="195000" rotWithShape="0" algn="tl" dir="12900000" dist="50800" ky="19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x="5252225" y="478525"/>
            <a:ext cx="3580200" cy="410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5615025" y="478225"/>
            <a:ext cx="3369600" cy="425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5120300" y="445225"/>
            <a:ext cx="3462899" cy="410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Corte costituzionale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è un organo di garanzia costituzionale, istituito nel 1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94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8 ed è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operativo dal 1955.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Attualmente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il </a:t>
            </a: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residente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della Corte costituzionale è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Paolo Grossi</a:t>
            </a: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5" y="783300"/>
            <a:ext cx="4833349" cy="31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57725" y="3957750"/>
            <a:ext cx="4468799" cy="32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urier New"/>
              <a:buNone/>
            </a:pPr>
            <a:r>
              <a:rPr b="1" i="0" lang="it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Palazzo della Consulta</a:t>
            </a:r>
            <a:r>
              <a:rPr b="0" i="0" lang="it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                           DEFINIZIONE 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857250" y="1737975"/>
            <a:ext cx="7515599" cy="284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24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Corte costituzionale è un organo indipendent</a:t>
            </a:r>
            <a:r>
              <a:rPr lang="it" sz="2400">
                <a:latin typeface="Courier New"/>
                <a:ea typeface="Courier New"/>
                <a:cs typeface="Courier New"/>
                <a:sym typeface="Courier New"/>
              </a:rPr>
              <a:t>e </a:t>
            </a:r>
            <a:r>
              <a:rPr b="0" i="0" lang="it" sz="24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 cui è affidata la funzione di garantire il rispetto delle norme costituzionali. </a:t>
            </a: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1523" y="3273374"/>
            <a:ext cx="2791299" cy="16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140175"/>
            <a:ext cx="8520599" cy="74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                        COMPOSIZIONE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750325"/>
            <a:ext cx="8520599" cy="31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La Corte costituzionale è composta da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15 giudici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che rimangono in carica nove anni Solo il presidente eletto dalla corte rimane in carica 3 anni e può essere rieletto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5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giudici sono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nominati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dal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Presidente della Repubblica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5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giudici sono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eletti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dalle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supreme magistrature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5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giudici sono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eletti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dal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Parlamento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in seduta comune  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3363837"/>
            <a:ext cx="4464496" cy="1707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1080825" y="133925"/>
            <a:ext cx="6611399" cy="1397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GIUDICI NOMINATI DAL PRESIDENTE                                        DELLA REPUBBLICA 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906975" y="1409950"/>
            <a:ext cx="3388800" cy="316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Cinque giudici sono nominati dal Presidente della Repubblica con un suo decreto, controfirmato dal Presidente del Consiglio dei Ministri.</a:t>
            </a: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275" y="1593000"/>
            <a:ext cx="3607447" cy="24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295775" y="4079650"/>
            <a:ext cx="4576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urier New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Presidente della Repubblica: Mattarella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59400" y="189650"/>
            <a:ext cx="8520599" cy="915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GIUDICI NOMINATI DAL PARLAMENTO 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493100" y="987574"/>
            <a:ext cx="8520599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cinque giudici sono  eletti dal parlamento in seduta comune: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urier New"/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scrutinio segreto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maggioranza: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Nelle prime tre votazioni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⅔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dei componenti    dell'assemblea… Dalla IV votazione in poi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⅗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dei componenti                          </a:t>
            </a: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            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6952325" y="536150"/>
            <a:ext cx="2257499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Economica"/>
              <a:buNone/>
            </a:pPr>
            <a:r>
              <a:rPr b="0" i="0" lang="it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in seduta comune</a:t>
            </a:r>
            <a:r>
              <a:rPr b="0" i="0" lang="it" sz="1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2411759" y="3003798"/>
            <a:ext cx="2257499" cy="4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urier New"/>
              <a:buNone/>
            </a:pPr>
            <a:r>
              <a:rPr b="0" i="0" lang="it" sz="18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dell’assemblea</a:t>
            </a: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087" y="3147814"/>
            <a:ext cx="2854673" cy="189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Economica"/>
              <a:buNone/>
            </a:pPr>
            <a:r>
              <a:rPr b="0" i="0" lang="it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GIUDICI ELETTI DALLE SUPREME MAGISTRATURE 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225224"/>
            <a:ext cx="8832299" cy="38668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Cinque giudici Sono eletti al proprio interno dalle supreme magistrature ordinarie e amministrative: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1. La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Corte di Cassazione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2. Il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Consiglio di Stato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3. La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Corte dei Conti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                      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mmagine correlata"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7903" y="2787774"/>
            <a:ext cx="5292079" cy="21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556600"/>
            <a:ext cx="8520600" cy="4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L'ufficio dei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giudici della Corte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è incompatibile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con l'essere membro del Parlamento o di un </a:t>
            </a:r>
            <a:r>
              <a:rPr lang="it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onsiglio regionale, di </a:t>
            </a:r>
            <a:r>
              <a:rPr b="1" lang="it">
                <a:latin typeface="Courier New"/>
                <a:ea typeface="Courier New"/>
                <a:cs typeface="Courier New"/>
                <a:sym typeface="Courier New"/>
              </a:rPr>
              <a:t>q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ualsiasi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altro </a:t>
            </a:r>
            <a:r>
              <a:rPr b="1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ufficio o impiego pubblico o privato 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ed anche con ogni attività professionale.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descr="Risultati immagini per la legge è uguale per tutti" id="116" name="Shape 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791" y="2067693"/>
            <a:ext cx="5973251" cy="25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593525" y="0"/>
            <a:ext cx="5458499" cy="486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3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  ART. 134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 Corte costituzionale giudica: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sulle controversie relative alla legittimità costituzionale delle leggi e degli atti, aventi forza di legge, dello Stato e delle Regioni;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sui conflitti di attribuzione tra i poteri dello Stato e su quelli tra lo Stato e le Regioni, e tra le Regioni;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rPr b="0" i="0" lang="it" sz="1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sulle accuse promosse contro il Presidente della Repubblica, a norma della Costituzione</a:t>
            </a:r>
            <a:r>
              <a:rPr b="0" i="0" lang="it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2025" y="2832850"/>
            <a:ext cx="2787174" cy="203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