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Lst>
  <p:sldSz cx="12192000" cy="6858000"/>
  <p:notesSz cx="7559675" cy="106918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576"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2895480" y="764280"/>
            <a:ext cx="8610120" cy="1292760"/>
          </a:xfrm>
          <a:prstGeom prst="rect">
            <a:avLst/>
          </a:prstGeom>
        </p:spPr>
        <p:txBody>
          <a:bodyPr lIns="0" tIns="0" rIns="0" bIns="0" anchor="ctr"/>
          <a:lstStyle/>
          <a:p>
            <a:endParaRPr lang="en-US"/>
          </a:p>
        </p:txBody>
      </p:sp>
      <p:sp>
        <p:nvSpPr>
          <p:cNvPr id="29" name="PlaceHolder 2"/>
          <p:cNvSpPr>
            <a:spLocks noGrp="1"/>
          </p:cNvSpPr>
          <p:nvPr>
            <p:ph type="body"/>
          </p:nvPr>
        </p:nvSpPr>
        <p:spPr>
          <a:xfrm>
            <a:off x="685800" y="2194560"/>
            <a:ext cx="10820160" cy="1919160"/>
          </a:xfrm>
          <a:prstGeom prst="rect">
            <a:avLst/>
          </a:prstGeom>
        </p:spPr>
        <p:txBody>
          <a:bodyPr/>
          <a:lstStyle/>
          <a:p>
            <a:endParaRPr lang="en-US"/>
          </a:p>
        </p:txBody>
      </p:sp>
      <p:sp>
        <p:nvSpPr>
          <p:cNvPr id="30" name="PlaceHolder 3"/>
          <p:cNvSpPr>
            <a:spLocks noGrp="1"/>
          </p:cNvSpPr>
          <p:nvPr>
            <p:ph type="body"/>
          </p:nvPr>
        </p:nvSpPr>
        <p:spPr>
          <a:xfrm>
            <a:off x="685800" y="4296600"/>
            <a:ext cx="10820160" cy="1919160"/>
          </a:xfrm>
          <a:prstGeom prst="rect">
            <a:avLst/>
          </a:prstGeom>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95480" y="764280"/>
            <a:ext cx="8610120" cy="1292760"/>
          </a:xfrm>
          <a:prstGeom prst="rect">
            <a:avLst/>
          </a:prstGeom>
        </p:spPr>
        <p:txBody>
          <a:bodyPr lIns="0" tIns="0" rIns="0" bIns="0" anchor="ctr"/>
          <a:lstStyle/>
          <a:p>
            <a:endParaRPr lang="en-US"/>
          </a:p>
        </p:txBody>
      </p:sp>
      <p:sp>
        <p:nvSpPr>
          <p:cNvPr id="32" name="PlaceHolder 2"/>
          <p:cNvSpPr>
            <a:spLocks noGrp="1"/>
          </p:cNvSpPr>
          <p:nvPr>
            <p:ph type="body"/>
          </p:nvPr>
        </p:nvSpPr>
        <p:spPr>
          <a:xfrm>
            <a:off x="685800" y="2194560"/>
            <a:ext cx="5280120" cy="1919160"/>
          </a:xfrm>
          <a:prstGeom prst="rect">
            <a:avLst/>
          </a:prstGeom>
        </p:spPr>
        <p:txBody>
          <a:bodyPr/>
          <a:lstStyle/>
          <a:p>
            <a:endParaRPr lang="en-US"/>
          </a:p>
        </p:txBody>
      </p:sp>
      <p:sp>
        <p:nvSpPr>
          <p:cNvPr id="33" name="PlaceHolder 3"/>
          <p:cNvSpPr>
            <a:spLocks noGrp="1"/>
          </p:cNvSpPr>
          <p:nvPr>
            <p:ph type="body"/>
          </p:nvPr>
        </p:nvSpPr>
        <p:spPr>
          <a:xfrm>
            <a:off x="6230160" y="2194560"/>
            <a:ext cx="5280120" cy="1919160"/>
          </a:xfrm>
          <a:prstGeom prst="rect">
            <a:avLst/>
          </a:prstGeom>
        </p:spPr>
        <p:txBody>
          <a:bodyPr/>
          <a:lstStyle/>
          <a:p>
            <a:endParaRPr lang="en-US"/>
          </a:p>
        </p:txBody>
      </p:sp>
      <p:sp>
        <p:nvSpPr>
          <p:cNvPr id="34" name="PlaceHolder 4"/>
          <p:cNvSpPr>
            <a:spLocks noGrp="1"/>
          </p:cNvSpPr>
          <p:nvPr>
            <p:ph type="body"/>
          </p:nvPr>
        </p:nvSpPr>
        <p:spPr>
          <a:xfrm>
            <a:off x="6230160" y="4296600"/>
            <a:ext cx="5280120" cy="1919160"/>
          </a:xfrm>
          <a:prstGeom prst="rect">
            <a:avLst/>
          </a:prstGeom>
        </p:spPr>
        <p:txBody>
          <a:bodyPr/>
          <a:lstStyle/>
          <a:p>
            <a:endParaRPr lang="en-US"/>
          </a:p>
        </p:txBody>
      </p:sp>
      <p:sp>
        <p:nvSpPr>
          <p:cNvPr id="35" name="PlaceHolder 5"/>
          <p:cNvSpPr>
            <a:spLocks noGrp="1"/>
          </p:cNvSpPr>
          <p:nvPr>
            <p:ph type="body"/>
          </p:nvPr>
        </p:nvSpPr>
        <p:spPr>
          <a:xfrm>
            <a:off x="685800" y="4296600"/>
            <a:ext cx="5280120" cy="1919160"/>
          </a:xfrm>
          <a:prstGeom prst="rect">
            <a:avLst/>
          </a:prstGeo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3575050" y="2193925"/>
            <a:ext cx="5041900" cy="4024313"/>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3575050" y="2193925"/>
            <a:ext cx="5041900" cy="4024313"/>
          </a:xfrm>
          <a:prstGeom prst="rect">
            <a:avLst/>
          </a:prstGeom>
          <a:noFill/>
          <a:ln w="9525">
            <a:noFill/>
            <a:miter lim="800000"/>
            <a:headEnd/>
            <a:tailEnd/>
          </a:ln>
        </p:spPr>
      </p:pic>
      <p:sp>
        <p:nvSpPr>
          <p:cNvPr id="36" name="PlaceHolder 1"/>
          <p:cNvSpPr>
            <a:spLocks noGrp="1"/>
          </p:cNvSpPr>
          <p:nvPr>
            <p:ph type="title"/>
          </p:nvPr>
        </p:nvSpPr>
        <p:spPr>
          <a:xfrm>
            <a:off x="2895480" y="764280"/>
            <a:ext cx="8610120" cy="1292760"/>
          </a:xfrm>
          <a:prstGeom prst="rect">
            <a:avLst/>
          </a:prstGeom>
        </p:spPr>
        <p:txBody>
          <a:bodyPr lIns="0" tIns="0" rIns="0" bIns="0" anchor="ctr"/>
          <a:lstStyle/>
          <a:p>
            <a:endParaRPr lang="en-US"/>
          </a:p>
        </p:txBody>
      </p:sp>
      <p:sp>
        <p:nvSpPr>
          <p:cNvPr id="37" name="PlaceHolder 2"/>
          <p:cNvSpPr>
            <a:spLocks noGrp="1"/>
          </p:cNvSpPr>
          <p:nvPr>
            <p:ph type="body"/>
          </p:nvPr>
        </p:nvSpPr>
        <p:spPr>
          <a:xfrm>
            <a:off x="685800" y="2194560"/>
            <a:ext cx="10820160" cy="4023720"/>
          </a:xfrm>
          <a:prstGeom prst="rect">
            <a:avLst/>
          </a:prstGeom>
        </p:spPr>
        <p:txBody>
          <a:bodyPr/>
          <a:lstStyle/>
          <a:p>
            <a:endParaRPr lang="en-US"/>
          </a:p>
        </p:txBody>
      </p:sp>
      <p:sp>
        <p:nvSpPr>
          <p:cNvPr id="38" name="PlaceHolder 3"/>
          <p:cNvSpPr>
            <a:spLocks noGrp="1"/>
          </p:cNvSpPr>
          <p:nvPr>
            <p:ph type="body"/>
          </p:nvPr>
        </p:nvSpPr>
        <p:spPr>
          <a:xfrm>
            <a:off x="685800" y="2194560"/>
            <a:ext cx="10820160" cy="4023720"/>
          </a:xfrm>
          <a:prstGeom prst="rect">
            <a:avLst/>
          </a:prstGeo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2895480" y="764280"/>
            <a:ext cx="8610120" cy="1292760"/>
          </a:xfrm>
          <a:prstGeom prst="rect">
            <a:avLst/>
          </a:prstGeom>
        </p:spPr>
        <p:txBody>
          <a:bodyPr lIns="0" tIns="0" rIns="0" bIns="0"/>
          <a:lstStyle/>
          <a:p>
            <a:endParaRPr lang="en-US"/>
          </a:p>
        </p:txBody>
      </p:sp>
      <p:sp>
        <p:nvSpPr>
          <p:cNvPr id="48" name="PlaceHolder 2"/>
          <p:cNvSpPr>
            <a:spLocks noGrp="1"/>
          </p:cNvSpPr>
          <p:nvPr>
            <p:ph type="subTitle"/>
          </p:nvPr>
        </p:nvSpPr>
        <p:spPr>
          <a:xfrm>
            <a:off x="685800" y="2194560"/>
            <a:ext cx="10820160" cy="4023720"/>
          </a:xfrm>
          <a:prstGeom prst="rect">
            <a:avLst/>
          </a:prstGeom>
        </p:spPr>
        <p:txBody>
          <a:bodyPr lIns="0" tIns="0" rIns="0" bIns="0" anchor="ctr"/>
          <a:lstStyle/>
          <a:p>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2895480" y="764280"/>
            <a:ext cx="8610120" cy="1292760"/>
          </a:xfrm>
          <a:prstGeom prst="rect">
            <a:avLst/>
          </a:prstGeom>
        </p:spPr>
        <p:txBody>
          <a:bodyPr lIns="0" tIns="0" rIns="0" bIns="0"/>
          <a:lstStyle/>
          <a:p>
            <a:endParaRPr lang="en-US"/>
          </a:p>
        </p:txBody>
      </p:sp>
      <p:sp>
        <p:nvSpPr>
          <p:cNvPr id="50" name="PlaceHolder 2"/>
          <p:cNvSpPr>
            <a:spLocks noGrp="1"/>
          </p:cNvSpPr>
          <p:nvPr>
            <p:ph type="body"/>
          </p:nvPr>
        </p:nvSpPr>
        <p:spPr>
          <a:xfrm>
            <a:off x="685800" y="2194560"/>
            <a:ext cx="10820160" cy="4023720"/>
          </a:xfrm>
          <a:prstGeom prst="rect">
            <a:avLst/>
          </a:prstGeom>
        </p:spPr>
        <p:txBody>
          <a:bodyPr lIns="0" tIns="0" rIns="0" bIns="0"/>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2895480" y="764280"/>
            <a:ext cx="8610120" cy="1292760"/>
          </a:xfrm>
          <a:prstGeom prst="rect">
            <a:avLst/>
          </a:prstGeom>
        </p:spPr>
        <p:txBody>
          <a:bodyPr lIns="0" tIns="0" rIns="0" bIns="0"/>
          <a:lstStyle/>
          <a:p>
            <a:endParaRPr lang="en-US"/>
          </a:p>
        </p:txBody>
      </p:sp>
      <p:sp>
        <p:nvSpPr>
          <p:cNvPr id="52" name="PlaceHolder 2"/>
          <p:cNvSpPr>
            <a:spLocks noGrp="1"/>
          </p:cNvSpPr>
          <p:nvPr>
            <p:ph type="body"/>
          </p:nvPr>
        </p:nvSpPr>
        <p:spPr>
          <a:xfrm>
            <a:off x="685800" y="2194560"/>
            <a:ext cx="5280120" cy="4023720"/>
          </a:xfrm>
          <a:prstGeom prst="rect">
            <a:avLst/>
          </a:prstGeom>
        </p:spPr>
        <p:txBody>
          <a:bodyPr lIns="0" tIns="0" rIns="0" bIns="0"/>
          <a:lstStyle/>
          <a:p>
            <a:endParaRPr lang="en-US"/>
          </a:p>
        </p:txBody>
      </p:sp>
      <p:sp>
        <p:nvSpPr>
          <p:cNvPr id="53" name="PlaceHolder 3"/>
          <p:cNvSpPr>
            <a:spLocks noGrp="1"/>
          </p:cNvSpPr>
          <p:nvPr>
            <p:ph type="body"/>
          </p:nvPr>
        </p:nvSpPr>
        <p:spPr>
          <a:xfrm>
            <a:off x="6230160" y="2194560"/>
            <a:ext cx="5280120" cy="4023720"/>
          </a:xfrm>
          <a:prstGeom prst="rect">
            <a:avLst/>
          </a:prstGeom>
        </p:spPr>
        <p:txBody>
          <a:bodyPr lIns="0" tIns="0" rIns="0" bIns="0"/>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2895480" y="764280"/>
            <a:ext cx="8610120" cy="1292760"/>
          </a:xfrm>
          <a:prstGeom prst="rect">
            <a:avLst/>
          </a:prstGeom>
        </p:spPr>
        <p:txBody>
          <a:bodyPr lIns="0" tIns="0" rIns="0" bIns="0"/>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2895480" y="764280"/>
            <a:ext cx="8610120" cy="5993640"/>
          </a:xfrm>
          <a:prstGeom prst="rect">
            <a:avLst/>
          </a:prstGeom>
        </p:spPr>
        <p:txBody>
          <a:bodyPr lIns="0" tIns="0" rIns="0" bIns="0" anchor="ctr"/>
          <a:lstStyle/>
          <a:p>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2895480" y="764280"/>
            <a:ext cx="8610120" cy="1292760"/>
          </a:xfrm>
          <a:prstGeom prst="rect">
            <a:avLst/>
          </a:prstGeom>
        </p:spPr>
        <p:txBody>
          <a:bodyPr lIns="0" tIns="0" rIns="0" bIns="0"/>
          <a:lstStyle/>
          <a:p>
            <a:endParaRPr lang="en-US"/>
          </a:p>
        </p:txBody>
      </p:sp>
      <p:sp>
        <p:nvSpPr>
          <p:cNvPr id="57" name="PlaceHolder 2"/>
          <p:cNvSpPr>
            <a:spLocks noGrp="1"/>
          </p:cNvSpPr>
          <p:nvPr>
            <p:ph type="body"/>
          </p:nvPr>
        </p:nvSpPr>
        <p:spPr>
          <a:xfrm>
            <a:off x="685800" y="2194560"/>
            <a:ext cx="5280120" cy="1919160"/>
          </a:xfrm>
          <a:prstGeom prst="rect">
            <a:avLst/>
          </a:prstGeom>
        </p:spPr>
        <p:txBody>
          <a:bodyPr lIns="0" tIns="0" rIns="0" bIns="0"/>
          <a:lstStyle/>
          <a:p>
            <a:endParaRPr lang="en-US"/>
          </a:p>
        </p:txBody>
      </p:sp>
      <p:sp>
        <p:nvSpPr>
          <p:cNvPr id="58" name="PlaceHolder 3"/>
          <p:cNvSpPr>
            <a:spLocks noGrp="1"/>
          </p:cNvSpPr>
          <p:nvPr>
            <p:ph type="body"/>
          </p:nvPr>
        </p:nvSpPr>
        <p:spPr>
          <a:xfrm>
            <a:off x="685800" y="4296600"/>
            <a:ext cx="5280120" cy="1919160"/>
          </a:xfrm>
          <a:prstGeom prst="rect">
            <a:avLst/>
          </a:prstGeom>
        </p:spPr>
        <p:txBody>
          <a:bodyPr lIns="0" tIns="0" rIns="0" bIns="0"/>
          <a:lstStyle/>
          <a:p>
            <a:endParaRPr lang="en-US"/>
          </a:p>
        </p:txBody>
      </p:sp>
      <p:sp>
        <p:nvSpPr>
          <p:cNvPr id="59" name="PlaceHolder 4"/>
          <p:cNvSpPr>
            <a:spLocks noGrp="1"/>
          </p:cNvSpPr>
          <p:nvPr>
            <p:ph type="body"/>
          </p:nvPr>
        </p:nvSpPr>
        <p:spPr>
          <a:xfrm>
            <a:off x="6230160" y="2194560"/>
            <a:ext cx="5280120" cy="4023720"/>
          </a:xfrm>
          <a:prstGeom prst="rect">
            <a:avLst/>
          </a:prstGeom>
        </p:spPr>
        <p:txBody>
          <a:bodyPr lIns="0" tIns="0" rIns="0" bIns="0"/>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2895480" y="764280"/>
            <a:ext cx="8610120" cy="1292760"/>
          </a:xfrm>
          <a:prstGeom prst="rect">
            <a:avLst/>
          </a:prstGeom>
        </p:spPr>
        <p:txBody>
          <a:bodyPr lIns="0" tIns="0" rIns="0" bIns="0" anchor="ctr"/>
          <a:lstStyle/>
          <a:p>
            <a:endParaRPr lang="en-US"/>
          </a:p>
        </p:txBody>
      </p:sp>
      <p:sp>
        <p:nvSpPr>
          <p:cNvPr id="8" name="PlaceHolder 2"/>
          <p:cNvSpPr>
            <a:spLocks noGrp="1"/>
          </p:cNvSpPr>
          <p:nvPr>
            <p:ph type="subTitle"/>
          </p:nvPr>
        </p:nvSpPr>
        <p:spPr>
          <a:xfrm>
            <a:off x="685800" y="2194560"/>
            <a:ext cx="10820160" cy="4023720"/>
          </a:xfrm>
          <a:prstGeom prst="rect">
            <a:avLst/>
          </a:prstGeom>
        </p:spPr>
        <p:txBody>
          <a:bodyPr anchor="ctr"/>
          <a:lstStyle/>
          <a:p>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2895480" y="764280"/>
            <a:ext cx="8610120" cy="1292760"/>
          </a:xfrm>
          <a:prstGeom prst="rect">
            <a:avLst/>
          </a:prstGeom>
        </p:spPr>
        <p:txBody>
          <a:bodyPr lIns="0" tIns="0" rIns="0" bIns="0"/>
          <a:lstStyle/>
          <a:p>
            <a:endParaRPr lang="en-US"/>
          </a:p>
        </p:txBody>
      </p:sp>
      <p:sp>
        <p:nvSpPr>
          <p:cNvPr id="61" name="PlaceHolder 2"/>
          <p:cNvSpPr>
            <a:spLocks noGrp="1"/>
          </p:cNvSpPr>
          <p:nvPr>
            <p:ph type="body"/>
          </p:nvPr>
        </p:nvSpPr>
        <p:spPr>
          <a:xfrm>
            <a:off x="685800" y="2194560"/>
            <a:ext cx="5280120" cy="4023720"/>
          </a:xfrm>
          <a:prstGeom prst="rect">
            <a:avLst/>
          </a:prstGeom>
        </p:spPr>
        <p:txBody>
          <a:bodyPr lIns="0" tIns="0" rIns="0" bIns="0"/>
          <a:lstStyle/>
          <a:p>
            <a:endParaRPr lang="en-US"/>
          </a:p>
        </p:txBody>
      </p:sp>
      <p:sp>
        <p:nvSpPr>
          <p:cNvPr id="62" name="PlaceHolder 3"/>
          <p:cNvSpPr>
            <a:spLocks noGrp="1"/>
          </p:cNvSpPr>
          <p:nvPr>
            <p:ph type="body"/>
          </p:nvPr>
        </p:nvSpPr>
        <p:spPr>
          <a:xfrm>
            <a:off x="6230160" y="2194560"/>
            <a:ext cx="5280120" cy="1919160"/>
          </a:xfrm>
          <a:prstGeom prst="rect">
            <a:avLst/>
          </a:prstGeom>
        </p:spPr>
        <p:txBody>
          <a:bodyPr lIns="0" tIns="0" rIns="0" bIns="0"/>
          <a:lstStyle/>
          <a:p>
            <a:endParaRPr lang="en-US"/>
          </a:p>
        </p:txBody>
      </p:sp>
      <p:sp>
        <p:nvSpPr>
          <p:cNvPr id="63" name="PlaceHolder 4"/>
          <p:cNvSpPr>
            <a:spLocks noGrp="1"/>
          </p:cNvSpPr>
          <p:nvPr>
            <p:ph type="body"/>
          </p:nvPr>
        </p:nvSpPr>
        <p:spPr>
          <a:xfrm>
            <a:off x="6230160" y="4296600"/>
            <a:ext cx="5280120" cy="1919160"/>
          </a:xfrm>
          <a:prstGeom prst="rect">
            <a:avLst/>
          </a:prstGeom>
        </p:spPr>
        <p:txBody>
          <a:bodyPr lIns="0" tIns="0" rIns="0" bIns="0"/>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2895480" y="764280"/>
            <a:ext cx="8610120" cy="1292760"/>
          </a:xfrm>
          <a:prstGeom prst="rect">
            <a:avLst/>
          </a:prstGeom>
        </p:spPr>
        <p:txBody>
          <a:bodyPr lIns="0" tIns="0" rIns="0" bIns="0"/>
          <a:lstStyle/>
          <a:p>
            <a:endParaRPr lang="en-US"/>
          </a:p>
        </p:txBody>
      </p:sp>
      <p:sp>
        <p:nvSpPr>
          <p:cNvPr id="65" name="PlaceHolder 2"/>
          <p:cNvSpPr>
            <a:spLocks noGrp="1"/>
          </p:cNvSpPr>
          <p:nvPr>
            <p:ph type="body"/>
          </p:nvPr>
        </p:nvSpPr>
        <p:spPr>
          <a:xfrm>
            <a:off x="685800" y="2194560"/>
            <a:ext cx="5280120" cy="1919160"/>
          </a:xfrm>
          <a:prstGeom prst="rect">
            <a:avLst/>
          </a:prstGeom>
        </p:spPr>
        <p:txBody>
          <a:bodyPr lIns="0" tIns="0" rIns="0" bIns="0"/>
          <a:lstStyle/>
          <a:p>
            <a:endParaRPr lang="en-US"/>
          </a:p>
        </p:txBody>
      </p:sp>
      <p:sp>
        <p:nvSpPr>
          <p:cNvPr id="66" name="PlaceHolder 3"/>
          <p:cNvSpPr>
            <a:spLocks noGrp="1"/>
          </p:cNvSpPr>
          <p:nvPr>
            <p:ph type="body"/>
          </p:nvPr>
        </p:nvSpPr>
        <p:spPr>
          <a:xfrm>
            <a:off x="6230160" y="2194560"/>
            <a:ext cx="5280120" cy="1919160"/>
          </a:xfrm>
          <a:prstGeom prst="rect">
            <a:avLst/>
          </a:prstGeom>
        </p:spPr>
        <p:txBody>
          <a:bodyPr lIns="0" tIns="0" rIns="0" bIns="0"/>
          <a:lstStyle/>
          <a:p>
            <a:endParaRPr lang="en-US"/>
          </a:p>
        </p:txBody>
      </p:sp>
      <p:sp>
        <p:nvSpPr>
          <p:cNvPr id="67" name="PlaceHolder 4"/>
          <p:cNvSpPr>
            <a:spLocks noGrp="1"/>
          </p:cNvSpPr>
          <p:nvPr>
            <p:ph type="body"/>
          </p:nvPr>
        </p:nvSpPr>
        <p:spPr>
          <a:xfrm>
            <a:off x="685800" y="4296600"/>
            <a:ext cx="10820160" cy="1919160"/>
          </a:xfrm>
          <a:prstGeom prst="rect">
            <a:avLst/>
          </a:prstGeom>
        </p:spPr>
        <p:txBody>
          <a:bodyPr lIns="0" tIns="0" rIns="0" bIns="0"/>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2895480" y="764280"/>
            <a:ext cx="8610120" cy="1292760"/>
          </a:xfrm>
          <a:prstGeom prst="rect">
            <a:avLst/>
          </a:prstGeom>
        </p:spPr>
        <p:txBody>
          <a:bodyPr lIns="0" tIns="0" rIns="0" bIns="0"/>
          <a:lstStyle/>
          <a:p>
            <a:endParaRPr lang="en-US"/>
          </a:p>
        </p:txBody>
      </p:sp>
      <p:sp>
        <p:nvSpPr>
          <p:cNvPr id="69" name="PlaceHolder 2"/>
          <p:cNvSpPr>
            <a:spLocks noGrp="1"/>
          </p:cNvSpPr>
          <p:nvPr>
            <p:ph type="body"/>
          </p:nvPr>
        </p:nvSpPr>
        <p:spPr>
          <a:xfrm>
            <a:off x="685800" y="2194560"/>
            <a:ext cx="10820160" cy="1919160"/>
          </a:xfrm>
          <a:prstGeom prst="rect">
            <a:avLst/>
          </a:prstGeom>
        </p:spPr>
        <p:txBody>
          <a:bodyPr lIns="0" tIns="0" rIns="0" bIns="0"/>
          <a:lstStyle/>
          <a:p>
            <a:endParaRPr lang="en-US"/>
          </a:p>
        </p:txBody>
      </p:sp>
      <p:sp>
        <p:nvSpPr>
          <p:cNvPr id="70" name="PlaceHolder 3"/>
          <p:cNvSpPr>
            <a:spLocks noGrp="1"/>
          </p:cNvSpPr>
          <p:nvPr>
            <p:ph type="body"/>
          </p:nvPr>
        </p:nvSpPr>
        <p:spPr>
          <a:xfrm>
            <a:off x="685800" y="4296600"/>
            <a:ext cx="10820160" cy="1919160"/>
          </a:xfrm>
          <a:prstGeom prst="rect">
            <a:avLst/>
          </a:prstGeom>
        </p:spPr>
        <p:txBody>
          <a:bodyPr lIns="0" tIns="0" rIns="0" bIns="0"/>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2895480" y="764280"/>
            <a:ext cx="8610120" cy="1292760"/>
          </a:xfrm>
          <a:prstGeom prst="rect">
            <a:avLst/>
          </a:prstGeom>
        </p:spPr>
        <p:txBody>
          <a:bodyPr lIns="0" tIns="0" rIns="0" bIns="0"/>
          <a:lstStyle/>
          <a:p>
            <a:endParaRPr lang="en-US"/>
          </a:p>
        </p:txBody>
      </p:sp>
      <p:sp>
        <p:nvSpPr>
          <p:cNvPr id="72" name="PlaceHolder 2"/>
          <p:cNvSpPr>
            <a:spLocks noGrp="1"/>
          </p:cNvSpPr>
          <p:nvPr>
            <p:ph type="body"/>
          </p:nvPr>
        </p:nvSpPr>
        <p:spPr>
          <a:xfrm>
            <a:off x="685800" y="2194560"/>
            <a:ext cx="5280120" cy="1919160"/>
          </a:xfrm>
          <a:prstGeom prst="rect">
            <a:avLst/>
          </a:prstGeom>
        </p:spPr>
        <p:txBody>
          <a:bodyPr lIns="0" tIns="0" rIns="0" bIns="0"/>
          <a:lstStyle/>
          <a:p>
            <a:endParaRPr lang="en-US"/>
          </a:p>
        </p:txBody>
      </p:sp>
      <p:sp>
        <p:nvSpPr>
          <p:cNvPr id="73" name="PlaceHolder 3"/>
          <p:cNvSpPr>
            <a:spLocks noGrp="1"/>
          </p:cNvSpPr>
          <p:nvPr>
            <p:ph type="body"/>
          </p:nvPr>
        </p:nvSpPr>
        <p:spPr>
          <a:xfrm>
            <a:off x="6230160" y="2194560"/>
            <a:ext cx="5280120" cy="1919160"/>
          </a:xfrm>
          <a:prstGeom prst="rect">
            <a:avLst/>
          </a:prstGeom>
        </p:spPr>
        <p:txBody>
          <a:bodyPr lIns="0" tIns="0" rIns="0" bIns="0"/>
          <a:lstStyle/>
          <a:p>
            <a:endParaRPr lang="en-US"/>
          </a:p>
        </p:txBody>
      </p:sp>
      <p:sp>
        <p:nvSpPr>
          <p:cNvPr id="74" name="PlaceHolder 4"/>
          <p:cNvSpPr>
            <a:spLocks noGrp="1"/>
          </p:cNvSpPr>
          <p:nvPr>
            <p:ph type="body"/>
          </p:nvPr>
        </p:nvSpPr>
        <p:spPr>
          <a:xfrm>
            <a:off x="6230160" y="4296600"/>
            <a:ext cx="5280120" cy="1919160"/>
          </a:xfrm>
          <a:prstGeom prst="rect">
            <a:avLst/>
          </a:prstGeom>
        </p:spPr>
        <p:txBody>
          <a:bodyPr lIns="0" tIns="0" rIns="0" bIns="0"/>
          <a:lstStyle/>
          <a:p>
            <a:endParaRPr lang="en-US"/>
          </a:p>
        </p:txBody>
      </p:sp>
      <p:sp>
        <p:nvSpPr>
          <p:cNvPr id="75" name="PlaceHolder 5"/>
          <p:cNvSpPr>
            <a:spLocks noGrp="1"/>
          </p:cNvSpPr>
          <p:nvPr>
            <p:ph type="body"/>
          </p:nvPr>
        </p:nvSpPr>
        <p:spPr>
          <a:xfrm>
            <a:off x="685800" y="4296600"/>
            <a:ext cx="5280120" cy="1919160"/>
          </a:xfrm>
          <a:prstGeom prst="rect">
            <a:avLst/>
          </a:prstGeom>
        </p:spPr>
        <p:txBody>
          <a:bodyPr lIns="0" tIns="0" rIns="0" bIns="0"/>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3575050" y="2193925"/>
            <a:ext cx="5041900" cy="4024313"/>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3575050" y="2193925"/>
            <a:ext cx="5041900" cy="4024313"/>
          </a:xfrm>
          <a:prstGeom prst="rect">
            <a:avLst/>
          </a:prstGeom>
          <a:noFill/>
          <a:ln w="9525">
            <a:noFill/>
            <a:miter lim="800000"/>
            <a:headEnd/>
            <a:tailEnd/>
          </a:ln>
        </p:spPr>
      </p:pic>
      <p:sp>
        <p:nvSpPr>
          <p:cNvPr id="76" name="PlaceHolder 1"/>
          <p:cNvSpPr>
            <a:spLocks noGrp="1"/>
          </p:cNvSpPr>
          <p:nvPr>
            <p:ph type="title"/>
          </p:nvPr>
        </p:nvSpPr>
        <p:spPr>
          <a:xfrm>
            <a:off x="2895480" y="764280"/>
            <a:ext cx="8610120" cy="1292760"/>
          </a:xfrm>
          <a:prstGeom prst="rect">
            <a:avLst/>
          </a:prstGeom>
        </p:spPr>
        <p:txBody>
          <a:bodyPr lIns="0" tIns="0" rIns="0" bIns="0"/>
          <a:lstStyle/>
          <a:p>
            <a:endParaRPr lang="en-US"/>
          </a:p>
        </p:txBody>
      </p:sp>
      <p:sp>
        <p:nvSpPr>
          <p:cNvPr id="77" name="PlaceHolder 2"/>
          <p:cNvSpPr>
            <a:spLocks noGrp="1"/>
          </p:cNvSpPr>
          <p:nvPr>
            <p:ph type="body"/>
          </p:nvPr>
        </p:nvSpPr>
        <p:spPr>
          <a:xfrm>
            <a:off x="685800" y="2194560"/>
            <a:ext cx="10820160" cy="4023720"/>
          </a:xfrm>
          <a:prstGeom prst="rect">
            <a:avLst/>
          </a:prstGeom>
        </p:spPr>
        <p:txBody>
          <a:bodyPr lIns="0" tIns="0" rIns="0" bIns="0"/>
          <a:lstStyle/>
          <a:p>
            <a:endParaRPr lang="en-US"/>
          </a:p>
        </p:txBody>
      </p:sp>
      <p:sp>
        <p:nvSpPr>
          <p:cNvPr id="78" name="PlaceHolder 3"/>
          <p:cNvSpPr>
            <a:spLocks noGrp="1"/>
          </p:cNvSpPr>
          <p:nvPr>
            <p:ph type="body"/>
          </p:nvPr>
        </p:nvSpPr>
        <p:spPr>
          <a:xfrm>
            <a:off x="685800" y="2194560"/>
            <a:ext cx="10820160" cy="4023720"/>
          </a:xfrm>
          <a:prstGeom prst="rect">
            <a:avLst/>
          </a:prstGeom>
        </p:spPr>
        <p:txBody>
          <a:bodyPr lIns="0" tIns="0" rIns="0" bIns="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895480" y="764280"/>
            <a:ext cx="8610120" cy="1292760"/>
          </a:xfrm>
          <a:prstGeom prst="rect">
            <a:avLst/>
          </a:prstGeom>
        </p:spPr>
        <p:txBody>
          <a:bodyPr lIns="0" tIns="0" rIns="0" bIns="0" anchor="ctr"/>
          <a:lstStyle/>
          <a:p>
            <a:endParaRPr lang="en-US"/>
          </a:p>
        </p:txBody>
      </p:sp>
      <p:sp>
        <p:nvSpPr>
          <p:cNvPr id="10" name="PlaceHolder 2"/>
          <p:cNvSpPr>
            <a:spLocks noGrp="1"/>
          </p:cNvSpPr>
          <p:nvPr>
            <p:ph type="body"/>
          </p:nvPr>
        </p:nvSpPr>
        <p:spPr>
          <a:xfrm>
            <a:off x="685800" y="2194560"/>
            <a:ext cx="10820160" cy="4023720"/>
          </a:xfrm>
          <a:prstGeom prst="rect">
            <a:avLst/>
          </a:prstGeom>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95480" y="764280"/>
            <a:ext cx="8610120" cy="1292760"/>
          </a:xfrm>
          <a:prstGeom prst="rect">
            <a:avLst/>
          </a:prstGeom>
        </p:spPr>
        <p:txBody>
          <a:bodyPr lIns="0" tIns="0" rIns="0" bIns="0" anchor="ctr"/>
          <a:lstStyle/>
          <a:p>
            <a:endParaRPr lang="en-US"/>
          </a:p>
        </p:txBody>
      </p:sp>
      <p:sp>
        <p:nvSpPr>
          <p:cNvPr id="12" name="PlaceHolder 2"/>
          <p:cNvSpPr>
            <a:spLocks noGrp="1"/>
          </p:cNvSpPr>
          <p:nvPr>
            <p:ph type="body"/>
          </p:nvPr>
        </p:nvSpPr>
        <p:spPr>
          <a:xfrm>
            <a:off x="685800" y="2194560"/>
            <a:ext cx="5280120" cy="4023720"/>
          </a:xfrm>
          <a:prstGeom prst="rect">
            <a:avLst/>
          </a:prstGeom>
        </p:spPr>
        <p:txBody>
          <a:bodyPr/>
          <a:lstStyle/>
          <a:p>
            <a:endParaRPr lang="en-US"/>
          </a:p>
        </p:txBody>
      </p:sp>
      <p:sp>
        <p:nvSpPr>
          <p:cNvPr id="13" name="PlaceHolder 3"/>
          <p:cNvSpPr>
            <a:spLocks noGrp="1"/>
          </p:cNvSpPr>
          <p:nvPr>
            <p:ph type="body"/>
          </p:nvPr>
        </p:nvSpPr>
        <p:spPr>
          <a:xfrm>
            <a:off x="6230160" y="2194560"/>
            <a:ext cx="5280120" cy="4023720"/>
          </a:xfrm>
          <a:prstGeom prst="rect">
            <a:avLst/>
          </a:prstGeom>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2895480" y="764280"/>
            <a:ext cx="8610120" cy="1292760"/>
          </a:xfrm>
          <a:prstGeom prst="rect">
            <a:avLst/>
          </a:prstGeom>
        </p:spPr>
        <p:txBody>
          <a:bodyPr lIns="0" tIns="0" rIns="0" bIns="0" anchor="ct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2895480" y="764280"/>
            <a:ext cx="8610120" cy="5993640"/>
          </a:xfrm>
          <a:prstGeom prst="rect">
            <a:avLst/>
          </a:prstGeom>
        </p:spPr>
        <p:txBody>
          <a:bodyPr anchor="ctr"/>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2895480" y="764280"/>
            <a:ext cx="8610120" cy="1292760"/>
          </a:xfrm>
          <a:prstGeom prst="rect">
            <a:avLst/>
          </a:prstGeom>
        </p:spPr>
        <p:txBody>
          <a:bodyPr lIns="0" tIns="0" rIns="0" bIns="0" anchor="ctr"/>
          <a:lstStyle/>
          <a:p>
            <a:endParaRPr lang="en-US"/>
          </a:p>
        </p:txBody>
      </p:sp>
      <p:sp>
        <p:nvSpPr>
          <p:cNvPr id="17" name="PlaceHolder 2"/>
          <p:cNvSpPr>
            <a:spLocks noGrp="1"/>
          </p:cNvSpPr>
          <p:nvPr>
            <p:ph type="body"/>
          </p:nvPr>
        </p:nvSpPr>
        <p:spPr>
          <a:xfrm>
            <a:off x="685800" y="2194560"/>
            <a:ext cx="5280120" cy="1919160"/>
          </a:xfrm>
          <a:prstGeom prst="rect">
            <a:avLst/>
          </a:prstGeom>
        </p:spPr>
        <p:txBody>
          <a:bodyPr/>
          <a:lstStyle/>
          <a:p>
            <a:endParaRPr lang="en-US"/>
          </a:p>
        </p:txBody>
      </p:sp>
      <p:sp>
        <p:nvSpPr>
          <p:cNvPr id="18" name="PlaceHolder 3"/>
          <p:cNvSpPr>
            <a:spLocks noGrp="1"/>
          </p:cNvSpPr>
          <p:nvPr>
            <p:ph type="body"/>
          </p:nvPr>
        </p:nvSpPr>
        <p:spPr>
          <a:xfrm>
            <a:off x="685800" y="4296600"/>
            <a:ext cx="5280120" cy="1919160"/>
          </a:xfrm>
          <a:prstGeom prst="rect">
            <a:avLst/>
          </a:prstGeom>
        </p:spPr>
        <p:txBody>
          <a:bodyPr/>
          <a:lstStyle/>
          <a:p>
            <a:endParaRPr lang="en-US"/>
          </a:p>
        </p:txBody>
      </p:sp>
      <p:sp>
        <p:nvSpPr>
          <p:cNvPr id="19" name="PlaceHolder 4"/>
          <p:cNvSpPr>
            <a:spLocks noGrp="1"/>
          </p:cNvSpPr>
          <p:nvPr>
            <p:ph type="body"/>
          </p:nvPr>
        </p:nvSpPr>
        <p:spPr>
          <a:xfrm>
            <a:off x="6230160" y="2194560"/>
            <a:ext cx="5280120" cy="4023720"/>
          </a:xfrm>
          <a:prstGeom prst="rect">
            <a:avLst/>
          </a:prstGeo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2895480" y="764280"/>
            <a:ext cx="8610120" cy="1292760"/>
          </a:xfrm>
          <a:prstGeom prst="rect">
            <a:avLst/>
          </a:prstGeom>
        </p:spPr>
        <p:txBody>
          <a:bodyPr lIns="0" tIns="0" rIns="0" bIns="0" anchor="ctr"/>
          <a:lstStyle/>
          <a:p>
            <a:endParaRPr lang="en-US"/>
          </a:p>
        </p:txBody>
      </p:sp>
      <p:sp>
        <p:nvSpPr>
          <p:cNvPr id="21" name="PlaceHolder 2"/>
          <p:cNvSpPr>
            <a:spLocks noGrp="1"/>
          </p:cNvSpPr>
          <p:nvPr>
            <p:ph type="body"/>
          </p:nvPr>
        </p:nvSpPr>
        <p:spPr>
          <a:xfrm>
            <a:off x="685800" y="2194560"/>
            <a:ext cx="5280120" cy="4023720"/>
          </a:xfrm>
          <a:prstGeom prst="rect">
            <a:avLst/>
          </a:prstGeom>
        </p:spPr>
        <p:txBody>
          <a:bodyPr/>
          <a:lstStyle/>
          <a:p>
            <a:endParaRPr lang="en-US"/>
          </a:p>
        </p:txBody>
      </p:sp>
      <p:sp>
        <p:nvSpPr>
          <p:cNvPr id="22" name="PlaceHolder 3"/>
          <p:cNvSpPr>
            <a:spLocks noGrp="1"/>
          </p:cNvSpPr>
          <p:nvPr>
            <p:ph type="body"/>
          </p:nvPr>
        </p:nvSpPr>
        <p:spPr>
          <a:xfrm>
            <a:off x="6230160" y="2194560"/>
            <a:ext cx="5280120" cy="1919160"/>
          </a:xfrm>
          <a:prstGeom prst="rect">
            <a:avLst/>
          </a:prstGeom>
        </p:spPr>
        <p:txBody>
          <a:bodyPr/>
          <a:lstStyle/>
          <a:p>
            <a:endParaRPr lang="en-US"/>
          </a:p>
        </p:txBody>
      </p:sp>
      <p:sp>
        <p:nvSpPr>
          <p:cNvPr id="23" name="PlaceHolder 4"/>
          <p:cNvSpPr>
            <a:spLocks noGrp="1"/>
          </p:cNvSpPr>
          <p:nvPr>
            <p:ph type="body"/>
          </p:nvPr>
        </p:nvSpPr>
        <p:spPr>
          <a:xfrm>
            <a:off x="6230160" y="4296600"/>
            <a:ext cx="5280120" cy="1919160"/>
          </a:xfrm>
          <a:prstGeom prst="rect">
            <a:avLst/>
          </a:prstGeo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2895480" y="764280"/>
            <a:ext cx="8610120" cy="1292760"/>
          </a:xfrm>
          <a:prstGeom prst="rect">
            <a:avLst/>
          </a:prstGeom>
        </p:spPr>
        <p:txBody>
          <a:bodyPr lIns="0" tIns="0" rIns="0" bIns="0" anchor="ctr"/>
          <a:lstStyle/>
          <a:p>
            <a:endParaRPr lang="en-US"/>
          </a:p>
        </p:txBody>
      </p:sp>
      <p:sp>
        <p:nvSpPr>
          <p:cNvPr id="25" name="PlaceHolder 2"/>
          <p:cNvSpPr>
            <a:spLocks noGrp="1"/>
          </p:cNvSpPr>
          <p:nvPr>
            <p:ph type="body"/>
          </p:nvPr>
        </p:nvSpPr>
        <p:spPr>
          <a:xfrm>
            <a:off x="685800" y="2194560"/>
            <a:ext cx="5280120" cy="1919160"/>
          </a:xfrm>
          <a:prstGeom prst="rect">
            <a:avLst/>
          </a:prstGeom>
        </p:spPr>
        <p:txBody>
          <a:bodyPr/>
          <a:lstStyle/>
          <a:p>
            <a:endParaRPr lang="en-US"/>
          </a:p>
        </p:txBody>
      </p:sp>
      <p:sp>
        <p:nvSpPr>
          <p:cNvPr id="26" name="PlaceHolder 3"/>
          <p:cNvSpPr>
            <a:spLocks noGrp="1"/>
          </p:cNvSpPr>
          <p:nvPr>
            <p:ph type="body"/>
          </p:nvPr>
        </p:nvSpPr>
        <p:spPr>
          <a:xfrm>
            <a:off x="6230160" y="2194560"/>
            <a:ext cx="5280120" cy="1919160"/>
          </a:xfrm>
          <a:prstGeom prst="rect">
            <a:avLst/>
          </a:prstGeom>
        </p:spPr>
        <p:txBody>
          <a:bodyPr/>
          <a:lstStyle/>
          <a:p>
            <a:endParaRPr lang="en-US"/>
          </a:p>
        </p:txBody>
      </p:sp>
      <p:sp>
        <p:nvSpPr>
          <p:cNvPr id="27" name="PlaceHolder 4"/>
          <p:cNvSpPr>
            <a:spLocks noGrp="1"/>
          </p:cNvSpPr>
          <p:nvPr>
            <p:ph type="body"/>
          </p:nvPr>
        </p:nvSpPr>
        <p:spPr>
          <a:xfrm>
            <a:off x="685800" y="4296600"/>
            <a:ext cx="10820160" cy="1919160"/>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srcRect/>
          <a:stretch>
            <a:fillRect/>
          </a:stretch>
        </p:blipFill>
        <p:spPr bwMode="auto">
          <a:xfrm>
            <a:off x="0" y="0"/>
            <a:ext cx="12192000" cy="1441450"/>
          </a:xfrm>
          <a:prstGeom prst="rect">
            <a:avLst/>
          </a:prstGeom>
          <a:noFill/>
          <a:ln w="9525">
            <a:noFill/>
            <a:miter lim="800000"/>
            <a:headEnd/>
            <a:tailEnd/>
          </a:ln>
        </p:spPr>
      </p:pic>
      <p:pic>
        <p:nvPicPr>
          <p:cNvPr id="1027" name="Picture 7"/>
          <p:cNvPicPr>
            <a:picLocks noChangeAspect="1" noChangeArrowheads="1"/>
          </p:cNvPicPr>
          <p:nvPr/>
        </p:nvPicPr>
        <p:blipFill>
          <a:blip r:embed="rId15"/>
          <a:srcRect/>
          <a:stretch>
            <a:fillRect/>
          </a:stretch>
        </p:blipFill>
        <p:spPr bwMode="auto">
          <a:xfrm>
            <a:off x="0" y="4375150"/>
            <a:ext cx="12192000" cy="2482850"/>
          </a:xfrm>
          <a:prstGeom prst="rect">
            <a:avLst/>
          </a:prstGeom>
          <a:noFill/>
          <a:ln w="9525">
            <a:noFill/>
            <a:miter lim="800000"/>
            <a:headEnd/>
            <a:tailEnd/>
          </a:ln>
        </p:spPr>
      </p:pic>
      <p:sp>
        <p:nvSpPr>
          <p:cNvPr id="2" name="PlaceHolder 1"/>
          <p:cNvSpPr>
            <a:spLocks noGrp="1"/>
          </p:cNvSpPr>
          <p:nvPr>
            <p:ph type="title"/>
          </p:nvPr>
        </p:nvSpPr>
        <p:spPr>
          <a:xfrm>
            <a:off x="1371600" y="1803400"/>
            <a:ext cx="9448800" cy="1824038"/>
          </a:xfrm>
          <a:prstGeom prst="rect">
            <a:avLst/>
          </a:prstGeom>
        </p:spPr>
        <p:txBody>
          <a:bodyPr anchor="b"/>
          <a:lstStyle/>
          <a:p>
            <a:r>
              <a:rPr lang="en-US"/>
              <a:t>Fare clic per modificare lo stile del titolo</a:t>
            </a:r>
          </a:p>
        </p:txBody>
      </p:sp>
      <p:sp>
        <p:nvSpPr>
          <p:cNvPr id="3" name="PlaceHolder 2"/>
          <p:cNvSpPr>
            <a:spLocks noGrp="1"/>
          </p:cNvSpPr>
          <p:nvPr>
            <p:ph type="dt"/>
          </p:nvPr>
        </p:nvSpPr>
        <p:spPr>
          <a:xfrm>
            <a:off x="7908925" y="4314825"/>
            <a:ext cx="2911475" cy="373063"/>
          </a:xfrm>
          <a:prstGeom prst="rect">
            <a:avLst/>
          </a:prstGeom>
        </p:spPr>
        <p:txBody>
          <a:bodyPr anchor="ctr"/>
          <a:lstStyle>
            <a:lvl1pPr algn="r" fontAlgn="auto">
              <a:spcBef>
                <a:spcPts val="0"/>
              </a:spcBef>
              <a:spcAft>
                <a:spcPts val="0"/>
              </a:spcAft>
              <a:defRPr sz="1050" spc="-1">
                <a:solidFill>
                  <a:srgbClr val="8B8B8B"/>
                </a:solidFill>
                <a:uFill>
                  <a:solidFill>
                    <a:srgbClr val="FFFFFF"/>
                  </a:solidFill>
                </a:uFill>
                <a:latin typeface="Century Gothic"/>
                <a:cs typeface="+mn-cs"/>
              </a:defRPr>
            </a:lvl1pPr>
          </a:lstStyle>
          <a:p>
            <a:pPr>
              <a:defRPr/>
            </a:pPr>
            <a:r>
              <a:rPr lang="it-IT"/>
              <a:t>15/03/17</a:t>
            </a:r>
            <a:endParaRPr lang="it-IT" sz="1400">
              <a:solidFill>
                <a:srgbClr val="000000"/>
              </a:solidFill>
              <a:latin typeface="Times New Roman"/>
            </a:endParaRPr>
          </a:p>
        </p:txBody>
      </p:sp>
      <p:sp>
        <p:nvSpPr>
          <p:cNvPr id="4" name="PlaceHolder 3"/>
          <p:cNvSpPr>
            <a:spLocks noGrp="1"/>
          </p:cNvSpPr>
          <p:nvPr>
            <p:ph type="ftr"/>
          </p:nvPr>
        </p:nvSpPr>
        <p:spPr>
          <a:xfrm>
            <a:off x="1371600" y="4324350"/>
            <a:ext cx="6400800" cy="363538"/>
          </a:xfrm>
          <a:prstGeom prst="rect">
            <a:avLst/>
          </a:prstGeom>
        </p:spPr>
        <p:txBody>
          <a:bodyPr anchor="ctr"/>
          <a:lstStyle>
            <a:lvl1pPr fontAlgn="auto">
              <a:spcBef>
                <a:spcPts val="0"/>
              </a:spcBef>
              <a:spcAft>
                <a:spcPts val="0"/>
              </a:spcAft>
              <a:defRPr sz="2400" spc="-1">
                <a:solidFill>
                  <a:srgbClr val="000000"/>
                </a:solidFill>
                <a:uFill>
                  <a:solidFill>
                    <a:srgbClr val="FFFFFF"/>
                  </a:solidFill>
                </a:uFill>
                <a:latin typeface="Times New Roman"/>
                <a:cs typeface="+mn-cs"/>
              </a:defRPr>
            </a:lvl1pPr>
          </a:lstStyle>
          <a:p>
            <a:pPr>
              <a:defRPr/>
            </a:pPr>
            <a:endParaRPr lang="it-IT"/>
          </a:p>
        </p:txBody>
      </p:sp>
      <p:sp>
        <p:nvSpPr>
          <p:cNvPr id="5" name="PlaceHolder 4"/>
          <p:cNvSpPr>
            <a:spLocks noGrp="1"/>
          </p:cNvSpPr>
          <p:nvPr>
            <p:ph type="sldNum"/>
          </p:nvPr>
        </p:nvSpPr>
        <p:spPr>
          <a:xfrm>
            <a:off x="8077200" y="1430338"/>
            <a:ext cx="2743200" cy="365125"/>
          </a:xfrm>
          <a:prstGeom prst="rect">
            <a:avLst/>
          </a:prstGeom>
        </p:spPr>
        <p:txBody>
          <a:bodyPr anchor="ctr"/>
          <a:lstStyle>
            <a:lvl1pPr algn="r" fontAlgn="auto">
              <a:spcBef>
                <a:spcPts val="0"/>
              </a:spcBef>
              <a:spcAft>
                <a:spcPts val="0"/>
              </a:spcAft>
              <a:defRPr sz="1050" spc="-1">
                <a:solidFill>
                  <a:srgbClr val="8B8B8B"/>
                </a:solidFill>
                <a:uFill>
                  <a:solidFill>
                    <a:srgbClr val="FFFFFF"/>
                  </a:solidFill>
                </a:uFill>
                <a:latin typeface="Century Gothic"/>
                <a:cs typeface="+mn-cs"/>
              </a:defRPr>
            </a:lvl1pPr>
          </a:lstStyle>
          <a:p>
            <a:pPr>
              <a:defRPr/>
            </a:pPr>
            <a:fld id="{76F64333-72E4-43AE-A3AA-FFD43C7269DA}" type="slidenum">
              <a:rPr lang="it-IT"/>
              <a:pPr>
                <a:defRPr/>
              </a:pPr>
              <a:t>‹N›</a:t>
            </a:fld>
            <a:endParaRPr lang="it-IT" sz="1400">
              <a:solidFill>
                <a:srgbClr val="000000"/>
              </a:solidFill>
              <a:latin typeface="Times New Roman"/>
            </a:endParaRPr>
          </a:p>
        </p:txBody>
      </p:sp>
      <p:sp>
        <p:nvSpPr>
          <p:cNvPr id="6" name="PlaceHolder 5"/>
          <p:cNvSpPr>
            <a:spLocks noGrp="1"/>
          </p:cNvSpPr>
          <p:nvPr>
            <p:ph type="body"/>
          </p:nvPr>
        </p:nvSpPr>
        <p:spPr>
          <a:xfrm>
            <a:off x="609600" y="1604963"/>
            <a:ext cx="10972800" cy="3976687"/>
          </a:xfrm>
          <a:prstGeom prst="rect">
            <a:avLst/>
          </a:prstGeom>
        </p:spPr>
        <p:txBody>
          <a:bodyPr lIns="0" tIns="0" rIns="0" bIns="0"/>
          <a:lstStyle/>
          <a:p>
            <a:r>
              <a:rPr lang="en-US"/>
              <a:t>Fai clic per modificare il formato del testo della struttura</a:t>
            </a:r>
          </a:p>
          <a:p>
            <a:pPr lvl="1"/>
            <a:r>
              <a:rPr lang="en-US"/>
              <a:t>Secondo livello struttura</a:t>
            </a:r>
          </a:p>
          <a:p>
            <a:pPr lvl="2"/>
            <a:r>
              <a:rPr lang="en-US"/>
              <a:t>Terzo livello struttura</a:t>
            </a:r>
          </a:p>
          <a:p>
            <a:pPr lvl="3"/>
            <a:r>
              <a:rPr lang="en-US"/>
              <a:t>Quarto livello struttura</a:t>
            </a:r>
          </a:p>
          <a:p>
            <a:pPr lvl="4"/>
            <a:r>
              <a:rPr lang="en-US"/>
              <a:t>Quinto livello struttura</a:t>
            </a:r>
          </a:p>
          <a:p>
            <a:pPr lvl="5"/>
            <a:r>
              <a:rPr lang="en-US"/>
              <a:t>Sesto livello struttura</a:t>
            </a:r>
          </a:p>
          <a:p>
            <a:pPr lvl="6"/>
            <a:r>
              <a:rPr lang="en-US"/>
              <a:t>Settimo livello struttura</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14"/>
          <a:srcRect/>
          <a:stretch>
            <a:fillRect/>
          </a:stretch>
        </p:blipFill>
        <p:spPr bwMode="auto">
          <a:xfrm>
            <a:off x="0" y="0"/>
            <a:ext cx="12192000" cy="1441450"/>
          </a:xfrm>
          <a:prstGeom prst="rect">
            <a:avLst/>
          </a:prstGeom>
          <a:noFill/>
          <a:ln w="9525">
            <a:noFill/>
            <a:miter lim="800000"/>
            <a:headEnd/>
            <a:tailEnd/>
          </a:ln>
        </p:spPr>
      </p:pic>
      <p:sp>
        <p:nvSpPr>
          <p:cNvPr id="42" name="PlaceHolder 1"/>
          <p:cNvSpPr>
            <a:spLocks noGrp="1"/>
          </p:cNvSpPr>
          <p:nvPr>
            <p:ph type="title"/>
          </p:nvPr>
        </p:nvSpPr>
        <p:spPr>
          <a:xfrm>
            <a:off x="2895600" y="763588"/>
            <a:ext cx="8610600" cy="1293812"/>
          </a:xfrm>
          <a:prstGeom prst="rect">
            <a:avLst/>
          </a:prstGeom>
        </p:spPr>
        <p:txBody>
          <a:bodyPr anchor="ctr"/>
          <a:lstStyle/>
          <a:p>
            <a:r>
              <a:rPr lang="en-US"/>
              <a:t>Fare clic per modificare lo stile del titolo</a:t>
            </a:r>
          </a:p>
        </p:txBody>
      </p:sp>
      <p:sp>
        <p:nvSpPr>
          <p:cNvPr id="43" name="PlaceHolder 2"/>
          <p:cNvSpPr>
            <a:spLocks noGrp="1"/>
          </p:cNvSpPr>
          <p:nvPr>
            <p:ph type="body"/>
          </p:nvPr>
        </p:nvSpPr>
        <p:spPr>
          <a:xfrm>
            <a:off x="685800" y="2193925"/>
            <a:ext cx="10820400" cy="4024313"/>
          </a:xfrm>
          <a:prstGeom prst="rect">
            <a:avLst/>
          </a:prstGeom>
        </p:spPr>
        <p:txBody>
          <a:bodyPr/>
          <a:lstStyle/>
          <a:p>
            <a:r>
              <a:rPr lang="en-US"/>
              <a:t>Fai clic per modificare il formato del testo della struttura</a:t>
            </a:r>
          </a:p>
          <a:p>
            <a:pPr lvl="1"/>
            <a:r>
              <a:rPr lang="en-US"/>
              <a:t>Secondo livello struttura</a:t>
            </a:r>
          </a:p>
          <a:p>
            <a:pPr lvl="2"/>
            <a:r>
              <a:rPr lang="en-US"/>
              <a:t>Terzo livello struttura</a:t>
            </a:r>
          </a:p>
          <a:p>
            <a:pPr lvl="3"/>
            <a:r>
              <a:rPr lang="en-US"/>
              <a:t>Quarto livello struttura</a:t>
            </a:r>
          </a:p>
          <a:p>
            <a:pPr lvl="4"/>
            <a:r>
              <a:rPr lang="en-US"/>
              <a:t>Quinto livello struttura</a:t>
            </a:r>
          </a:p>
          <a:p>
            <a:pPr lvl="5"/>
            <a:r>
              <a:rPr lang="en-US"/>
              <a:t>Sesto livello struttura</a:t>
            </a:r>
          </a:p>
          <a:p>
            <a:r>
              <a:rPr lang="en-US"/>
              <a:t>Settimo livello strutturaModifica gli stili del testo dello schema</a:t>
            </a:r>
          </a:p>
          <a:p>
            <a:pPr lvl="1"/>
            <a:r>
              <a:rPr lang="en-US"/>
              <a:t>Secondo livello</a:t>
            </a:r>
          </a:p>
          <a:p>
            <a:pPr lvl="2"/>
            <a:r>
              <a:rPr lang="en-US"/>
              <a:t>Terzo livello</a:t>
            </a:r>
          </a:p>
          <a:p>
            <a:pPr lvl="3"/>
            <a:r>
              <a:rPr lang="en-US"/>
              <a:t>Quarto livello</a:t>
            </a:r>
          </a:p>
          <a:p>
            <a:pPr lvl="4"/>
            <a:r>
              <a:rPr lang="en-US"/>
              <a:t>Quinto livello</a:t>
            </a:r>
          </a:p>
        </p:txBody>
      </p:sp>
      <p:sp>
        <p:nvSpPr>
          <p:cNvPr id="44" name="PlaceHolder 3"/>
          <p:cNvSpPr>
            <a:spLocks noGrp="1"/>
          </p:cNvSpPr>
          <p:nvPr>
            <p:ph type="dt"/>
          </p:nvPr>
        </p:nvSpPr>
        <p:spPr>
          <a:xfrm>
            <a:off x="8594725" y="6356350"/>
            <a:ext cx="2911475" cy="365125"/>
          </a:xfrm>
          <a:prstGeom prst="rect">
            <a:avLst/>
          </a:prstGeom>
        </p:spPr>
        <p:txBody>
          <a:bodyPr anchor="ctr"/>
          <a:lstStyle>
            <a:lvl1pPr algn="r" fontAlgn="auto">
              <a:spcBef>
                <a:spcPts val="0"/>
              </a:spcBef>
              <a:spcAft>
                <a:spcPts val="0"/>
              </a:spcAft>
              <a:defRPr sz="1050" spc="-1">
                <a:solidFill>
                  <a:srgbClr val="8B8B8B"/>
                </a:solidFill>
                <a:uFill>
                  <a:solidFill>
                    <a:srgbClr val="FFFFFF"/>
                  </a:solidFill>
                </a:uFill>
                <a:latin typeface="Century Gothic"/>
                <a:cs typeface="+mn-cs"/>
              </a:defRPr>
            </a:lvl1pPr>
          </a:lstStyle>
          <a:p>
            <a:pPr>
              <a:defRPr/>
            </a:pPr>
            <a:r>
              <a:rPr lang="it-IT"/>
              <a:t>15/03/17</a:t>
            </a:r>
            <a:endParaRPr lang="it-IT" sz="1400">
              <a:solidFill>
                <a:srgbClr val="000000"/>
              </a:solidFill>
              <a:latin typeface="Times New Roman"/>
            </a:endParaRPr>
          </a:p>
        </p:txBody>
      </p:sp>
      <p:sp>
        <p:nvSpPr>
          <p:cNvPr id="45" name="PlaceHolder 4"/>
          <p:cNvSpPr>
            <a:spLocks noGrp="1"/>
          </p:cNvSpPr>
          <p:nvPr>
            <p:ph type="ftr"/>
          </p:nvPr>
        </p:nvSpPr>
        <p:spPr>
          <a:xfrm>
            <a:off x="685800" y="6356350"/>
            <a:ext cx="7772400" cy="363538"/>
          </a:xfrm>
          <a:prstGeom prst="rect">
            <a:avLst/>
          </a:prstGeom>
        </p:spPr>
        <p:txBody>
          <a:bodyPr anchor="ctr"/>
          <a:lstStyle>
            <a:lvl1pPr fontAlgn="auto">
              <a:spcBef>
                <a:spcPts val="0"/>
              </a:spcBef>
              <a:spcAft>
                <a:spcPts val="0"/>
              </a:spcAft>
              <a:defRPr sz="2400" spc="-1">
                <a:solidFill>
                  <a:srgbClr val="000000"/>
                </a:solidFill>
                <a:uFill>
                  <a:solidFill>
                    <a:srgbClr val="FFFFFF"/>
                  </a:solidFill>
                </a:uFill>
                <a:latin typeface="Times New Roman"/>
                <a:cs typeface="+mn-cs"/>
              </a:defRPr>
            </a:lvl1pPr>
          </a:lstStyle>
          <a:p>
            <a:pPr>
              <a:defRPr/>
            </a:pPr>
            <a:endParaRPr lang="it-IT"/>
          </a:p>
        </p:txBody>
      </p:sp>
      <p:sp>
        <p:nvSpPr>
          <p:cNvPr id="46" name="PlaceHolder 5"/>
          <p:cNvSpPr>
            <a:spLocks noGrp="1"/>
          </p:cNvSpPr>
          <p:nvPr>
            <p:ph type="sldNum"/>
          </p:nvPr>
        </p:nvSpPr>
        <p:spPr>
          <a:xfrm>
            <a:off x="8763000" y="381000"/>
            <a:ext cx="2743200" cy="365125"/>
          </a:xfrm>
          <a:prstGeom prst="rect">
            <a:avLst/>
          </a:prstGeom>
        </p:spPr>
        <p:txBody>
          <a:bodyPr anchor="ctr"/>
          <a:lstStyle>
            <a:lvl1pPr algn="r" fontAlgn="auto">
              <a:spcBef>
                <a:spcPts val="0"/>
              </a:spcBef>
              <a:spcAft>
                <a:spcPts val="0"/>
              </a:spcAft>
              <a:defRPr sz="1050" spc="-1">
                <a:solidFill>
                  <a:srgbClr val="8B8B8B"/>
                </a:solidFill>
                <a:uFill>
                  <a:solidFill>
                    <a:srgbClr val="FFFFFF"/>
                  </a:solidFill>
                </a:uFill>
                <a:latin typeface="Century Gothic"/>
                <a:cs typeface="+mn-cs"/>
              </a:defRPr>
            </a:lvl1pPr>
          </a:lstStyle>
          <a:p>
            <a:pPr>
              <a:defRPr/>
            </a:pPr>
            <a:fld id="{4E4D48BE-3B00-49D8-A636-02FFAAB1B6AB}" type="slidenum">
              <a:rPr lang="it-IT"/>
              <a:pPr>
                <a:defRPr/>
              </a:pPr>
              <a:t>‹N›</a:t>
            </a:fld>
            <a:endParaRPr lang="it-IT" sz="1400">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1371600" y="1346200"/>
            <a:ext cx="9448800" cy="1824038"/>
          </a:xfrm>
          <a:prstGeom prst="rect">
            <a:avLst/>
          </a:prstGeom>
          <a:noFill/>
          <a:ln>
            <a:noFill/>
          </a:ln>
        </p:spPr>
        <p:txBody>
          <a:bodyPr anchor="b"/>
          <a:lstStyle/>
          <a:p>
            <a:pPr algn="ctr" fontAlgn="auto">
              <a:spcBef>
                <a:spcPts val="0"/>
              </a:spcBef>
              <a:spcAft>
                <a:spcPts val="0"/>
              </a:spcAft>
              <a:defRPr/>
            </a:pPr>
            <a:r>
              <a:rPr lang="en-US" sz="6000" cap="all" spc="-1">
                <a:solidFill>
                  <a:srgbClr val="000000"/>
                </a:solidFill>
                <a:uFill>
                  <a:solidFill>
                    <a:srgbClr val="FFFFFF"/>
                  </a:solidFill>
                </a:uFill>
                <a:latin typeface="Century Gothic"/>
                <a:cs typeface="+mn-cs"/>
              </a:rPr>
              <a:t>L’Unione europea</a:t>
            </a:r>
            <a:endParaRPr lang="en-US" spc="-1">
              <a:solidFill>
                <a:srgbClr val="000000"/>
              </a:solidFill>
              <a:uFill>
                <a:solidFill>
                  <a:srgbClr val="FFFFFF"/>
                </a:solidFill>
              </a:uFill>
              <a:latin typeface="Century Gothic"/>
              <a:cs typeface="+mn-cs"/>
            </a:endParaRPr>
          </a:p>
        </p:txBody>
      </p:sp>
      <p:sp>
        <p:nvSpPr>
          <p:cNvPr id="82" name="TextShape 2"/>
          <p:cNvSpPr txBox="1"/>
          <p:nvPr/>
        </p:nvSpPr>
        <p:spPr>
          <a:xfrm>
            <a:off x="1371600" y="3632200"/>
            <a:ext cx="9448800" cy="685800"/>
          </a:xfrm>
          <a:prstGeom prst="rect">
            <a:avLst/>
          </a:prstGeom>
          <a:noFill/>
          <a:ln>
            <a:noFill/>
          </a:ln>
        </p:spPr>
        <p:txBody>
          <a:bodyPr/>
          <a:lstStyle/>
          <a:p>
            <a:pPr algn="r" fontAlgn="auto">
              <a:spcBef>
                <a:spcPts val="0"/>
              </a:spcBef>
              <a:spcAft>
                <a:spcPts val="0"/>
              </a:spcAft>
              <a:defRPr/>
            </a:pPr>
            <a:r>
              <a:rPr lang="it-IT" sz="2000" spc="-1">
                <a:solidFill>
                  <a:srgbClr val="000000"/>
                </a:solidFill>
                <a:uFill>
                  <a:solidFill>
                    <a:srgbClr val="FFFFFF"/>
                  </a:solidFill>
                </a:uFill>
                <a:latin typeface="Century Gothic"/>
                <a:cs typeface="+mn-cs"/>
              </a:rPr>
              <a:t>Alice Vaccari, Annalisa Iazzetta, Alessia Guizzardi, Sara Milioli</a:t>
            </a:r>
            <a:endParaRPr lang="it-IT" sz="3200" spc="-1">
              <a:solidFill>
                <a:srgbClr val="000000"/>
              </a:solidFill>
              <a:uFill>
                <a:solidFill>
                  <a:srgbClr val="FFFFFF"/>
                </a:solidFill>
              </a:uFill>
              <a:latin typeface="Arial"/>
              <a:cs typeface="+mn-cs"/>
            </a:endParaRPr>
          </a:p>
          <a:p>
            <a:pPr algn="r" fontAlgn="auto">
              <a:spcBef>
                <a:spcPts val="0"/>
              </a:spcBef>
              <a:spcAft>
                <a:spcPts val="0"/>
              </a:spcAft>
              <a:defRPr/>
            </a:pPr>
            <a:r>
              <a:rPr lang="it-IT" sz="2000" spc="-1">
                <a:solidFill>
                  <a:srgbClr val="000000"/>
                </a:solidFill>
                <a:uFill>
                  <a:solidFill>
                    <a:srgbClr val="FFFFFF"/>
                  </a:solidFill>
                </a:uFill>
                <a:latin typeface="Century Gothic"/>
                <a:cs typeface="+mn-cs"/>
              </a:rPr>
              <a:t>2’D</a:t>
            </a:r>
            <a:endParaRPr lang="it-IT" sz="3200" spc="-1">
              <a:solidFill>
                <a:srgbClr val="000000"/>
              </a:solidFill>
              <a:uFill>
                <a:solidFill>
                  <a:srgbClr val="FFFFFF"/>
                </a:solidFill>
              </a:uFill>
              <a:latin typeface="Arial"/>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5400" cap="all" spc="-1">
                <a:solidFill>
                  <a:srgbClr val="000000"/>
                </a:solidFill>
                <a:uFill>
                  <a:solidFill>
                    <a:srgbClr val="FFFFFF"/>
                  </a:solidFill>
                </a:uFill>
                <a:latin typeface="Century Gothic"/>
                <a:cs typeface="+mn-cs"/>
              </a:rPr>
              <a:t>Trattato di Nizza</a:t>
            </a:r>
            <a:endParaRPr lang="en-US" spc="-1">
              <a:solidFill>
                <a:srgbClr val="000000"/>
              </a:solidFill>
              <a:uFill>
                <a:solidFill>
                  <a:srgbClr val="FFFFFF"/>
                </a:solidFill>
              </a:uFill>
              <a:latin typeface="Century Gothic"/>
              <a:cs typeface="+mn-cs"/>
            </a:endParaRPr>
          </a:p>
        </p:txBody>
      </p:sp>
      <p:sp>
        <p:nvSpPr>
          <p:cNvPr id="102" name="TextShape 2"/>
          <p:cNvSpPr txBox="1"/>
          <p:nvPr/>
        </p:nvSpPr>
        <p:spPr>
          <a:xfrm>
            <a:off x="685800" y="2236788"/>
            <a:ext cx="10820400" cy="4024312"/>
          </a:xfrm>
          <a:prstGeom prst="rect">
            <a:avLst/>
          </a:prstGeom>
          <a:noFill/>
          <a:ln>
            <a:noFill/>
          </a:ln>
        </p:spPr>
        <p:txBody>
          <a:bodyPr/>
          <a:lstStyle/>
          <a:p>
            <a:pPr algn="ctr"/>
            <a:r>
              <a:rPr lang="en-US" sz="4400">
                <a:solidFill>
                  <a:srgbClr val="000000"/>
                </a:solidFill>
                <a:latin typeface="Century Gothic" pitchFamily="34" charset="0"/>
                <a:cs typeface="DejaVu Sans" pitchFamily="34" charset="0"/>
              </a:rPr>
              <a:t>Il 26 febbraio 2001 viene firmato il Trattato di Nizza e il 1° febbraio 2003 entra in vigore un testo che apporta modifiche a quelli dei trattati precedenti.</a:t>
            </a:r>
            <a:endParaRPr lang="en-US" sz="2200">
              <a:solidFill>
                <a:srgbClr val="000000"/>
              </a:solidFill>
              <a:latin typeface="Century Gothic" pitchFamily="34" charset="0"/>
              <a:cs typeface="DejaVu Sans"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2895600" y="763588"/>
            <a:ext cx="8610600" cy="1293812"/>
          </a:xfrm>
          <a:prstGeom prst="rect">
            <a:avLst/>
          </a:prstGeom>
          <a:noFill/>
          <a:ln>
            <a:noFill/>
          </a:ln>
        </p:spPr>
        <p:txBody>
          <a:bodyPr anchor="ctr"/>
          <a:lstStyle/>
          <a:p>
            <a:pPr fontAlgn="auto">
              <a:spcBef>
                <a:spcPts val="0"/>
              </a:spcBef>
              <a:spcAft>
                <a:spcPts val="0"/>
              </a:spcAft>
              <a:defRPr/>
            </a:pPr>
            <a:endParaRPr lang="en-US" spc="-1">
              <a:solidFill>
                <a:srgbClr val="000000"/>
              </a:solidFill>
              <a:uFill>
                <a:solidFill>
                  <a:srgbClr val="FFFFFF"/>
                </a:solidFill>
              </a:uFill>
              <a:latin typeface="Century Gothic"/>
              <a:cs typeface="+mn-cs"/>
            </a:endParaRPr>
          </a:p>
        </p:txBody>
      </p:sp>
      <p:sp>
        <p:nvSpPr>
          <p:cNvPr id="104" name="TextShape 2"/>
          <p:cNvSpPr txBox="1"/>
          <p:nvPr/>
        </p:nvSpPr>
        <p:spPr>
          <a:xfrm>
            <a:off x="685800" y="2193925"/>
            <a:ext cx="10820400" cy="4024313"/>
          </a:xfrm>
          <a:prstGeom prst="rect">
            <a:avLst/>
          </a:prstGeom>
          <a:noFill/>
          <a:ln>
            <a:noFill/>
          </a:ln>
        </p:spPr>
        <p:txBody>
          <a:bodyPr/>
          <a:lstStyle/>
          <a:p>
            <a:pPr fontAlgn="auto">
              <a:spcBef>
                <a:spcPts val="0"/>
              </a:spcBef>
              <a:spcAft>
                <a:spcPts val="0"/>
              </a:spcAft>
              <a:defRPr/>
            </a:pPr>
            <a:r>
              <a:rPr lang="en-US" sz="3000" spc="-1">
                <a:solidFill>
                  <a:srgbClr val="000000"/>
                </a:solidFill>
                <a:uFill>
                  <a:solidFill>
                    <a:srgbClr val="FFFFFF"/>
                  </a:solidFill>
                </a:uFill>
                <a:latin typeface="Century Gothic"/>
                <a:cs typeface="+mn-cs"/>
              </a:rPr>
              <a:t>Le modifiche apportate sono semplici ma indispensabili:</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3000" spc="-1">
                <a:solidFill>
                  <a:srgbClr val="000000"/>
                </a:solidFill>
                <a:uFill>
                  <a:solidFill>
                    <a:srgbClr val="FFFFFF"/>
                  </a:solidFill>
                </a:uFill>
                <a:latin typeface="Century Gothic"/>
                <a:cs typeface="+mn-cs"/>
              </a:rPr>
              <a:t>Una nuova ripartizione del numero dei rappresentanti degli Stati membri nelle istituzioni comunitarie;</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3000" spc="-1">
                <a:solidFill>
                  <a:srgbClr val="000000"/>
                </a:solidFill>
                <a:uFill>
                  <a:solidFill>
                    <a:srgbClr val="FFFFFF"/>
                  </a:solidFill>
                </a:uFill>
                <a:latin typeface="Century Gothic"/>
                <a:cs typeface="+mn-cs"/>
              </a:rPr>
              <a:t>L'ampliamento dei poteri del Presidente della Commissione europea;</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3000" spc="-1">
                <a:solidFill>
                  <a:srgbClr val="000000"/>
                </a:solidFill>
                <a:uFill>
                  <a:solidFill>
                    <a:srgbClr val="FFFFFF"/>
                  </a:solidFill>
                </a:uFill>
                <a:latin typeface="Century Gothic"/>
                <a:cs typeface="+mn-cs"/>
              </a:rPr>
              <a:t>Una profonda riduzione dei casi in cui il Consiglio dell'Unione deve deliberare all'unanimità.</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400" cap="all" spc="-1">
                <a:solidFill>
                  <a:srgbClr val="000000"/>
                </a:solidFill>
                <a:uFill>
                  <a:solidFill>
                    <a:srgbClr val="FFFFFF"/>
                  </a:solidFill>
                </a:uFill>
                <a:latin typeface="Century Gothic"/>
                <a:cs typeface="+mn-cs"/>
              </a:rPr>
              <a:t>Nato e patto di varsavia</a:t>
            </a:r>
            <a:endParaRPr lang="en-US" spc="-1">
              <a:solidFill>
                <a:srgbClr val="000000"/>
              </a:solidFill>
              <a:uFill>
                <a:solidFill>
                  <a:srgbClr val="FFFFFF"/>
                </a:solidFill>
              </a:uFill>
              <a:latin typeface="Century Gothic"/>
              <a:cs typeface="+mn-cs"/>
            </a:endParaRPr>
          </a:p>
        </p:txBody>
      </p:sp>
      <p:sp>
        <p:nvSpPr>
          <p:cNvPr id="106" name="TextShape 2"/>
          <p:cNvSpPr txBox="1"/>
          <p:nvPr/>
        </p:nvSpPr>
        <p:spPr>
          <a:xfrm>
            <a:off x="685800" y="2193925"/>
            <a:ext cx="10820400" cy="4024313"/>
          </a:xfrm>
          <a:prstGeom prst="rect">
            <a:avLst/>
          </a:prstGeom>
          <a:noFill/>
          <a:ln>
            <a:noFill/>
          </a:ln>
        </p:spPr>
        <p:txBody>
          <a:bodyPr/>
          <a:lstStyle/>
          <a:p>
            <a:pPr algn="ctr" fontAlgn="auto">
              <a:spcBef>
                <a:spcPts val="0"/>
              </a:spcBef>
              <a:spcAft>
                <a:spcPts val="0"/>
              </a:spcAft>
              <a:defRPr/>
            </a:pPr>
            <a:r>
              <a:rPr lang="en-US" sz="3600" spc="-1">
                <a:solidFill>
                  <a:srgbClr val="000000"/>
                </a:solidFill>
                <a:uFill>
                  <a:solidFill>
                    <a:srgbClr val="FFFFFF"/>
                  </a:solidFill>
                </a:uFill>
                <a:latin typeface="Century Gothic"/>
                <a:cs typeface="+mn-cs"/>
              </a:rPr>
              <a:t>Fino al 1990 l'Europa era divisa in due parti: da un lato gli Stati dell'Europa alleati con gli Stati uniti e riuniti militarmente sotto la NATO, nell'altro gli Stati dell'Europa orientale alleati con l'Unione Sovietica e riuniti militarmente nel Patto di Varsavia. Gli eventi degli anni '90 hanno eliminato questa divisione.</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2895600" y="573088"/>
            <a:ext cx="8610600" cy="1292225"/>
          </a:xfrm>
          <a:prstGeom prst="rect">
            <a:avLst/>
          </a:prstGeom>
          <a:noFill/>
          <a:ln>
            <a:noFill/>
          </a:ln>
        </p:spPr>
        <p:txBody>
          <a:bodyPr anchor="ctr"/>
          <a:lstStyle/>
          <a:p>
            <a:pPr algn="r" fontAlgn="auto">
              <a:lnSpc>
                <a:spcPct val="90000"/>
              </a:lnSpc>
              <a:spcBef>
                <a:spcPts val="0"/>
              </a:spcBef>
              <a:spcAft>
                <a:spcPts val="0"/>
              </a:spcAft>
              <a:defRPr/>
            </a:pPr>
            <a:r>
              <a:rPr lang="en-US" sz="4400" cap="all" spc="-1">
                <a:solidFill>
                  <a:srgbClr val="000000"/>
                </a:solidFill>
                <a:uFill>
                  <a:solidFill>
                    <a:srgbClr val="FFFFFF"/>
                  </a:solidFill>
                </a:uFill>
                <a:latin typeface="Century Gothic"/>
                <a:cs typeface="+mn-cs"/>
              </a:rPr>
              <a:t>Costituzione europea</a:t>
            </a:r>
            <a:endParaRPr lang="en-US" spc="-1">
              <a:solidFill>
                <a:srgbClr val="000000"/>
              </a:solidFill>
              <a:uFill>
                <a:solidFill>
                  <a:srgbClr val="FFFFFF"/>
                </a:solidFill>
              </a:uFill>
              <a:latin typeface="Century Gothic"/>
              <a:cs typeface="+mn-cs"/>
            </a:endParaRPr>
          </a:p>
        </p:txBody>
      </p:sp>
      <p:sp>
        <p:nvSpPr>
          <p:cNvPr id="108" name="TextShape 2"/>
          <p:cNvSpPr txBox="1"/>
          <p:nvPr/>
        </p:nvSpPr>
        <p:spPr>
          <a:xfrm>
            <a:off x="685800" y="1960563"/>
            <a:ext cx="10820400" cy="4024312"/>
          </a:xfrm>
          <a:prstGeom prst="rect">
            <a:avLst/>
          </a:prstGeom>
          <a:noFill/>
          <a:ln>
            <a:noFill/>
          </a:ln>
        </p:spPr>
        <p:txBody>
          <a:bodyPr/>
          <a:lstStyle/>
          <a:p>
            <a:pPr marL="228600" indent="-228240" fontAlgn="auto">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Nel 2000 le istituzioni europee e gli Stati membri dell'Unione avevano deciso di creare un testo costituzionale europeo;</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Per preparare la bozza, nel 2002, era stato creato un nuovo organismo: la Convenzione sul futuro dell'Europa;</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Nel 2003 è stata presentata la bozza;</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Il 29 ottobre 2004, a Roma, è stata firmata la Carta costituzionale europea;</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Nel 2005, durante la ratificazione, i cittadini della Francia e dei Paesi Bassi hanno bocciato la Costituzione bloccandola;</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Durante il Consiglio europeo del 21 e del 22 giugno 2007 si è deciso di non creare una Costituzione comune per tutti i paesi ma di creare un nuovo trattato che racchiudesse buona parte delle proposte del 2004.</a:t>
            </a:r>
            <a:endParaRPr lang="en-US" sz="2200" spc="-1">
              <a:solidFill>
                <a:srgbClr val="000000"/>
              </a:solidFill>
              <a:uFill>
                <a:solidFill>
                  <a:srgbClr val="FFFFFF"/>
                </a:solidFill>
              </a:uFill>
              <a:latin typeface="Century Gothic"/>
              <a:cs typeface="+mn-cs"/>
            </a:endParaRP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800" cap="all" spc="-1">
                <a:solidFill>
                  <a:srgbClr val="000000"/>
                </a:solidFill>
                <a:uFill>
                  <a:solidFill>
                    <a:srgbClr val="FFFFFF"/>
                  </a:solidFill>
                </a:uFill>
                <a:latin typeface="Century Gothic"/>
                <a:cs typeface="+mn-cs"/>
              </a:rPr>
              <a:t>Trattato di Lisbona</a:t>
            </a:r>
            <a:endParaRPr lang="en-US" spc="-1">
              <a:solidFill>
                <a:srgbClr val="000000"/>
              </a:solidFill>
              <a:uFill>
                <a:solidFill>
                  <a:srgbClr val="FFFFFF"/>
                </a:solidFill>
              </a:uFill>
              <a:latin typeface="Century Gothic"/>
              <a:cs typeface="+mn-cs"/>
            </a:endParaRPr>
          </a:p>
        </p:txBody>
      </p:sp>
      <p:sp>
        <p:nvSpPr>
          <p:cNvPr id="110" name="TextShape 2"/>
          <p:cNvSpPr txBox="1"/>
          <p:nvPr/>
        </p:nvSpPr>
        <p:spPr>
          <a:xfrm>
            <a:off x="685800" y="2324100"/>
            <a:ext cx="10820400" cy="4022725"/>
          </a:xfrm>
          <a:prstGeom prst="rect">
            <a:avLst/>
          </a:prstGeom>
          <a:noFill/>
          <a:ln>
            <a:noFill/>
          </a:ln>
        </p:spPr>
        <p:txBody>
          <a:bodyPr/>
          <a:lstStyle/>
          <a:p>
            <a:pPr algn="ctr"/>
            <a:r>
              <a:rPr lang="en-US" sz="4400">
                <a:solidFill>
                  <a:srgbClr val="000000"/>
                </a:solidFill>
                <a:latin typeface="Century Gothic" pitchFamily="34" charset="0"/>
                <a:cs typeface="DejaVu Sans" pitchFamily="34" charset="0"/>
              </a:rPr>
              <a:t>Firmato il 13 dicembre 2007 ed entrato in vigore, con la Carta dei diritti fondamentali dell’Unione europea, il 1° dicembre 2009 sostituendo la Costituzione europea.</a:t>
            </a:r>
            <a:endParaRPr lang="en-US" sz="2200">
              <a:solidFill>
                <a:srgbClr val="000000"/>
              </a:solidFill>
              <a:latin typeface="Century Gothic" pitchFamily="34" charset="0"/>
              <a:cs typeface="DejaVu Sans"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2895600" y="392113"/>
            <a:ext cx="8610600" cy="1293812"/>
          </a:xfrm>
          <a:prstGeom prst="rect">
            <a:avLst/>
          </a:prstGeom>
          <a:noFill/>
          <a:ln>
            <a:noFill/>
          </a:ln>
        </p:spPr>
        <p:txBody>
          <a:bodyPr anchor="ctr"/>
          <a:lstStyle/>
          <a:p>
            <a:pPr fontAlgn="auto">
              <a:spcBef>
                <a:spcPts val="0"/>
              </a:spcBef>
              <a:spcAft>
                <a:spcPts val="0"/>
              </a:spcAft>
              <a:defRPr/>
            </a:pPr>
            <a:endParaRPr lang="en-US" spc="-1">
              <a:solidFill>
                <a:srgbClr val="000000"/>
              </a:solidFill>
              <a:uFill>
                <a:solidFill>
                  <a:srgbClr val="FFFFFF"/>
                </a:solidFill>
              </a:uFill>
              <a:latin typeface="Century Gothic"/>
              <a:cs typeface="+mn-cs"/>
            </a:endParaRPr>
          </a:p>
        </p:txBody>
      </p:sp>
      <p:sp>
        <p:nvSpPr>
          <p:cNvPr id="112" name="TextShape 2"/>
          <p:cNvSpPr txBox="1"/>
          <p:nvPr/>
        </p:nvSpPr>
        <p:spPr>
          <a:xfrm>
            <a:off x="685800" y="1685925"/>
            <a:ext cx="10820400" cy="4683125"/>
          </a:xfrm>
          <a:prstGeom prst="rect">
            <a:avLst/>
          </a:prstGeom>
          <a:noFill/>
          <a:ln>
            <a:noFill/>
          </a:ln>
        </p:spPr>
        <p:txBody>
          <a:bodyPr/>
          <a:lstStyle/>
          <a:p>
            <a:pPr fontAlgn="auto">
              <a:spcBef>
                <a:spcPts val="0"/>
              </a:spcBef>
              <a:spcAft>
                <a:spcPts val="0"/>
              </a:spcAft>
              <a:defRPr/>
            </a:pPr>
            <a:r>
              <a:rPr lang="en-US" sz="2000" spc="-1">
                <a:solidFill>
                  <a:srgbClr val="000000"/>
                </a:solidFill>
                <a:uFill>
                  <a:solidFill>
                    <a:srgbClr val="FFFFFF"/>
                  </a:solidFill>
                </a:uFill>
                <a:latin typeface="Century Gothic"/>
                <a:cs typeface="+mn-cs"/>
              </a:rPr>
              <a:t>Con questo trattato di riforma:</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000" spc="-1">
                <a:solidFill>
                  <a:srgbClr val="000000"/>
                </a:solidFill>
                <a:uFill>
                  <a:solidFill>
                    <a:srgbClr val="FFFFFF"/>
                  </a:solidFill>
                </a:uFill>
                <a:latin typeface="Century Gothic"/>
                <a:cs typeface="+mn-cs"/>
              </a:rPr>
              <a:t>È stato modificato il Trattato sull'Unione europea (TUE);</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000" spc="-1">
                <a:solidFill>
                  <a:srgbClr val="000000"/>
                </a:solidFill>
                <a:uFill>
                  <a:solidFill>
                    <a:srgbClr val="FFFFFF"/>
                  </a:solidFill>
                </a:uFill>
                <a:latin typeface="Century Gothic"/>
                <a:cs typeface="+mn-cs"/>
              </a:rPr>
              <a:t>È stato modificato il Trattato istitutivo della Comunità europea (TCE) ed è stato denominato in “Trattato sul funzionamento dell'Unione europea” (TFUE);</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000" spc="-1">
                <a:solidFill>
                  <a:srgbClr val="000000"/>
                </a:solidFill>
                <a:uFill>
                  <a:solidFill>
                    <a:srgbClr val="FFFFFF"/>
                  </a:solidFill>
                </a:uFill>
                <a:latin typeface="Century Gothic"/>
                <a:cs typeface="+mn-cs"/>
              </a:rPr>
              <a:t>È stata aggiunta la Carta dei diritti fondamentali dell'Unione europea;</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000" spc="-1">
                <a:solidFill>
                  <a:srgbClr val="000000"/>
                </a:solidFill>
                <a:uFill>
                  <a:solidFill>
                    <a:srgbClr val="FFFFFF"/>
                  </a:solidFill>
                </a:uFill>
                <a:latin typeface="Century Gothic"/>
                <a:cs typeface="+mn-cs"/>
              </a:rPr>
              <a:t>È stato aggiunto il Trattato Euratom (non era presente nella Costituzione europea);</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000" spc="-1">
                <a:solidFill>
                  <a:srgbClr val="000000"/>
                </a:solidFill>
                <a:uFill>
                  <a:solidFill>
                    <a:srgbClr val="FFFFFF"/>
                  </a:solidFill>
                </a:uFill>
                <a:latin typeface="Century Gothic"/>
                <a:cs typeface="+mn-cs"/>
              </a:rPr>
              <a:t>È stata confermata la figura del Presidente del Consiglio europeo</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000" spc="-1">
                <a:solidFill>
                  <a:srgbClr val="000000"/>
                </a:solidFill>
                <a:uFill>
                  <a:solidFill>
                    <a:srgbClr val="FFFFFF"/>
                  </a:solidFill>
                </a:uFill>
                <a:latin typeface="Century Gothic"/>
                <a:cs typeface="+mn-cs"/>
              </a:rPr>
              <a:t>Il “ministro degli Esteri” europeo è rinominato Alto rappresentante dell'Unione per gli affari esteri e la politica di sicurezza ed è anche vicepresidente della Commissione europea;</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000" spc="-1">
                <a:solidFill>
                  <a:srgbClr val="000000"/>
                </a:solidFill>
                <a:uFill>
                  <a:solidFill>
                    <a:srgbClr val="FFFFFF"/>
                  </a:solidFill>
                </a:uFill>
                <a:latin typeface="Century Gothic"/>
                <a:cs typeface="+mn-cs"/>
              </a:rPr>
              <a:t>Viene istituito il nuovo metodo decisionale della “doppia maggioranza” </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000" spc="-1">
                <a:solidFill>
                  <a:srgbClr val="000000"/>
                </a:solidFill>
                <a:uFill>
                  <a:solidFill>
                    <a:srgbClr val="FFFFFF"/>
                  </a:solidFill>
                </a:uFill>
                <a:latin typeface="Century Gothic"/>
                <a:cs typeface="+mn-cs"/>
              </a:rPr>
              <a:t>Aumentano i poteri dei Parlamenti nazionali che hanno anche più tempo per esaminare i regolamenti e le direttive.</a:t>
            </a: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400" cap="all" spc="-1">
                <a:solidFill>
                  <a:srgbClr val="000000"/>
                </a:solidFill>
                <a:uFill>
                  <a:solidFill>
                    <a:srgbClr val="FFFFFF"/>
                  </a:solidFill>
                </a:uFill>
                <a:latin typeface="Century Gothic"/>
                <a:cs typeface="+mn-cs"/>
              </a:rPr>
              <a:t>Accordo d schengen</a:t>
            </a:r>
            <a:endParaRPr lang="en-US" spc="-1">
              <a:solidFill>
                <a:srgbClr val="000000"/>
              </a:solidFill>
              <a:uFill>
                <a:solidFill>
                  <a:srgbClr val="FFFFFF"/>
                </a:solidFill>
              </a:uFill>
              <a:latin typeface="Century Gothic"/>
              <a:cs typeface="+mn-cs"/>
            </a:endParaRPr>
          </a:p>
        </p:txBody>
      </p:sp>
      <p:sp>
        <p:nvSpPr>
          <p:cNvPr id="114" name="TextShape 2"/>
          <p:cNvSpPr txBox="1"/>
          <p:nvPr/>
        </p:nvSpPr>
        <p:spPr>
          <a:xfrm>
            <a:off x="685800" y="2193925"/>
            <a:ext cx="10820400" cy="4024313"/>
          </a:xfrm>
          <a:prstGeom prst="rect">
            <a:avLst/>
          </a:prstGeom>
          <a:noFill/>
          <a:ln>
            <a:noFill/>
          </a:ln>
        </p:spPr>
        <p:txBody>
          <a:bodyPr/>
          <a:lstStyle/>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L'accordo di Schengen è stato firmato inizialmente, nel 1985, da Francia, Germania, Lussemburgo, Belgio e Olanda e successivamente da quasi tutti i paesi dell'Unione;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I paesi europei che non ne fanno parte sono la Gran Bretagna e l'Irlanda grazie ad una clausola “opt-out”, Romania, Bulgaria, Croazia e Cipro hanno firmato gli accordi, ma non sono ancora entrati in vigore;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I paesi extra-europei che fanno parte degli Accordi sono Norvegia, Liechtenstein, Svizzera e Islanda.</a:t>
            </a:r>
            <a:endParaRPr lang="en-US" sz="2200" spc="-1">
              <a:solidFill>
                <a:srgbClr val="000000"/>
              </a:solidFill>
              <a:uFill>
                <a:solidFill>
                  <a:srgbClr val="FFFFFF"/>
                </a:solidFill>
              </a:uFill>
              <a:latin typeface="Century Gothic"/>
              <a:cs typeface="+mn-cs"/>
            </a:endParaRP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2895600" y="763588"/>
            <a:ext cx="8610600" cy="1293812"/>
          </a:xfrm>
          <a:prstGeom prst="rect">
            <a:avLst/>
          </a:prstGeom>
          <a:noFill/>
          <a:ln>
            <a:noFill/>
          </a:ln>
        </p:spPr>
        <p:txBody>
          <a:bodyPr anchor="ctr"/>
          <a:lstStyle/>
          <a:p>
            <a:pPr fontAlgn="auto">
              <a:spcBef>
                <a:spcPts val="0"/>
              </a:spcBef>
              <a:spcAft>
                <a:spcPts val="0"/>
              </a:spcAft>
              <a:defRPr/>
            </a:pPr>
            <a:endParaRPr lang="en-US" spc="-1">
              <a:solidFill>
                <a:srgbClr val="000000"/>
              </a:solidFill>
              <a:uFill>
                <a:solidFill>
                  <a:srgbClr val="FFFFFF"/>
                </a:solidFill>
              </a:uFill>
              <a:latin typeface="Century Gothic"/>
              <a:cs typeface="+mn-cs"/>
            </a:endParaRPr>
          </a:p>
        </p:txBody>
      </p:sp>
      <p:sp>
        <p:nvSpPr>
          <p:cNvPr id="116" name="TextShape 2"/>
          <p:cNvSpPr txBox="1"/>
          <p:nvPr/>
        </p:nvSpPr>
        <p:spPr>
          <a:xfrm>
            <a:off x="685800" y="1949450"/>
            <a:ext cx="10820400" cy="4024313"/>
          </a:xfrm>
          <a:prstGeom prst="rect">
            <a:avLst/>
          </a:prstGeom>
          <a:noFill/>
          <a:ln>
            <a:noFill/>
          </a:ln>
        </p:spPr>
        <p:txBody>
          <a:bodyPr/>
          <a:lstStyle/>
          <a:p>
            <a:pPr algn="ctr" fontAlgn="auto">
              <a:spcBef>
                <a:spcPts val="0"/>
              </a:spcBef>
              <a:spcAft>
                <a:spcPts val="0"/>
              </a:spcAft>
              <a:defRPr/>
            </a:pPr>
            <a:r>
              <a:rPr lang="en-US" sz="4000" spc="-1">
                <a:solidFill>
                  <a:srgbClr val="000000"/>
                </a:solidFill>
                <a:uFill>
                  <a:solidFill>
                    <a:srgbClr val="FFFFFF"/>
                  </a:solidFill>
                </a:uFill>
                <a:latin typeface="Century Gothic"/>
                <a:cs typeface="+mn-cs"/>
              </a:rPr>
              <a:t>Con questo testo, i cittadini europei possono circolare liberamente in tutti i paesi che fanno parte dell'accordo, senza essere sottoposti quasi mai a controlli alle frontiere; in casi eccezionali si possono sospendere gli accordi.</a:t>
            </a:r>
            <a:endParaRPr lang="en-US" sz="2200" spc="-1">
              <a:solidFill>
                <a:srgbClr val="000000"/>
              </a:solidFill>
              <a:uFill>
                <a:solidFill>
                  <a:srgbClr val="FFFFFF"/>
                </a:solidFill>
              </a:uFill>
              <a:latin typeface="Century Gothic"/>
              <a:cs typeface="+mn-cs"/>
            </a:endParaRPr>
          </a:p>
          <a:p>
            <a:pPr algn="ctr" fontAlgn="auto">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5400" cap="all" spc="-1">
                <a:solidFill>
                  <a:srgbClr val="000000"/>
                </a:solidFill>
                <a:uFill>
                  <a:solidFill>
                    <a:srgbClr val="FFFFFF"/>
                  </a:solidFill>
                </a:uFill>
                <a:latin typeface="Century Gothic"/>
                <a:cs typeface="+mn-cs"/>
              </a:rPr>
              <a:t>LE ISTITUZIONI EUROPEE</a:t>
            </a:r>
            <a:endParaRPr lang="en-US" spc="-1">
              <a:solidFill>
                <a:srgbClr val="000000"/>
              </a:solidFill>
              <a:uFill>
                <a:solidFill>
                  <a:srgbClr val="FFFFFF"/>
                </a:solidFill>
              </a:uFill>
              <a:latin typeface="Century Gothic"/>
              <a:cs typeface="+mn-cs"/>
            </a:endParaRPr>
          </a:p>
        </p:txBody>
      </p:sp>
      <p:pic>
        <p:nvPicPr>
          <p:cNvPr id="118" name="Segnaposto contenuto 3"/>
          <p:cNvPicPr/>
          <p:nvPr/>
        </p:nvPicPr>
        <p:blipFill>
          <a:blip r:embed="rId2"/>
          <a:stretch/>
        </p:blipFill>
        <p:spPr>
          <a:xfrm>
            <a:off x="3522663" y="2314575"/>
            <a:ext cx="5468937" cy="4102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000" cap="all" spc="-1">
                <a:solidFill>
                  <a:srgbClr val="000000"/>
                </a:solidFill>
                <a:uFill>
                  <a:solidFill>
                    <a:srgbClr val="FFFFFF"/>
                  </a:solidFill>
                </a:uFill>
                <a:latin typeface="Century Gothic"/>
                <a:cs typeface="+mn-cs"/>
              </a:rPr>
              <a:t>PARLAMENTO EUROPEO</a:t>
            </a:r>
            <a:endParaRPr lang="en-US" spc="-1">
              <a:solidFill>
                <a:srgbClr val="000000"/>
              </a:solidFill>
              <a:uFill>
                <a:solidFill>
                  <a:srgbClr val="FFFFFF"/>
                </a:solidFill>
              </a:uFill>
              <a:latin typeface="Century Gothic"/>
              <a:cs typeface="+mn-cs"/>
            </a:endParaRPr>
          </a:p>
        </p:txBody>
      </p:sp>
      <p:sp>
        <p:nvSpPr>
          <p:cNvPr id="120" name="TextShape 2"/>
          <p:cNvSpPr txBox="1"/>
          <p:nvPr/>
        </p:nvSpPr>
        <p:spPr>
          <a:xfrm>
            <a:off x="685800" y="2193925"/>
            <a:ext cx="10820400" cy="4024313"/>
          </a:xfrm>
          <a:prstGeom prst="rect">
            <a:avLst/>
          </a:prstGeom>
          <a:noFill/>
          <a:ln>
            <a:noFill/>
          </a:ln>
        </p:spPr>
        <p:txBody>
          <a:bodyPr/>
          <a:lstStyle/>
          <a:p>
            <a:pPr marL="228600" indent="-228240" fontAlgn="auto">
              <a:lnSpc>
                <a:spcPct val="90000"/>
              </a:lnSpc>
              <a:spcBef>
                <a:spcPts val="0"/>
              </a:spcBef>
              <a:spcAft>
                <a:spcPts val="0"/>
              </a:spcAft>
              <a:buClr>
                <a:srgbClr val="000000"/>
              </a:buClr>
              <a:buFont typeface="Arial"/>
              <a:buChar char="•"/>
              <a:defRPr/>
            </a:pPr>
            <a:r>
              <a:rPr lang="en-US" sz="2600" spc="-1">
                <a:solidFill>
                  <a:srgbClr val="000000"/>
                </a:solidFill>
                <a:uFill>
                  <a:solidFill>
                    <a:srgbClr val="FFFFFF"/>
                  </a:solidFill>
                </a:uFill>
                <a:latin typeface="Century Gothic"/>
                <a:cs typeface="+mn-cs"/>
              </a:rPr>
              <a:t>Il Parlamento Europeo è eletto a suffragio universale diretto;</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600" spc="-1">
                <a:solidFill>
                  <a:srgbClr val="000000"/>
                </a:solidFill>
                <a:uFill>
                  <a:solidFill>
                    <a:srgbClr val="FFFFFF"/>
                  </a:solidFill>
                </a:uFill>
                <a:latin typeface="Century Gothic"/>
                <a:cs typeface="+mn-cs"/>
              </a:rPr>
              <a:t>Il parlamento è formato da 751 membri eletti a maggioranza;</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600" spc="-1">
                <a:solidFill>
                  <a:srgbClr val="000000"/>
                </a:solidFill>
                <a:uFill>
                  <a:solidFill>
                    <a:srgbClr val="FFFFFF"/>
                  </a:solidFill>
                </a:uFill>
                <a:latin typeface="Century Gothic"/>
                <a:cs typeface="+mn-cs"/>
              </a:rPr>
              <a:t>L’attuale Presidente del Parlamento Europeo è Antonio Tajani, in carica dal 17 gennaio 2017 fino al 2019.</a:t>
            </a:r>
            <a:endParaRPr lang="en-US" sz="2200" spc="-1">
              <a:solidFill>
                <a:srgbClr val="000000"/>
              </a:solidFill>
              <a:uFill>
                <a:solidFill>
                  <a:srgbClr val="FFFFFF"/>
                </a:solidFill>
              </a:uFill>
              <a:latin typeface="Century Gothic"/>
              <a:cs typeface="+mn-cs"/>
            </a:endParaRPr>
          </a:p>
        </p:txBody>
      </p:sp>
      <p:pic>
        <p:nvPicPr>
          <p:cNvPr id="121" name="Immagine 13"/>
          <p:cNvPicPr/>
          <p:nvPr/>
        </p:nvPicPr>
        <p:blipFill>
          <a:blip r:embed="rId2"/>
          <a:stretch/>
        </p:blipFill>
        <p:spPr>
          <a:xfrm>
            <a:off x="4624388" y="4256088"/>
            <a:ext cx="2935287" cy="19621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2895600" y="763588"/>
            <a:ext cx="8610600" cy="1293812"/>
          </a:xfrm>
          <a:prstGeom prst="rect">
            <a:avLst/>
          </a:prstGeom>
          <a:noFill/>
          <a:ln>
            <a:noFill/>
          </a:ln>
        </p:spPr>
        <p:txBody>
          <a:bodyPr anchor="ctr"/>
          <a:lstStyle/>
          <a:p>
            <a:pPr fontAlgn="auto">
              <a:spcBef>
                <a:spcPts val="0"/>
              </a:spcBef>
              <a:spcAft>
                <a:spcPts val="0"/>
              </a:spcAft>
              <a:defRPr/>
            </a:pPr>
            <a:endParaRPr lang="en-US" spc="-1">
              <a:solidFill>
                <a:srgbClr val="000000"/>
              </a:solidFill>
              <a:uFill>
                <a:solidFill>
                  <a:srgbClr val="FFFFFF"/>
                </a:solidFill>
              </a:uFill>
              <a:latin typeface="Century Gothic"/>
              <a:cs typeface="+mn-cs"/>
            </a:endParaRPr>
          </a:p>
        </p:txBody>
      </p:sp>
      <p:sp>
        <p:nvSpPr>
          <p:cNvPr id="84" name="TextShape 2"/>
          <p:cNvSpPr txBox="1"/>
          <p:nvPr/>
        </p:nvSpPr>
        <p:spPr>
          <a:xfrm>
            <a:off x="460375" y="1503363"/>
            <a:ext cx="11045825" cy="4737100"/>
          </a:xfrm>
          <a:prstGeom prst="rect">
            <a:avLst/>
          </a:prstGeom>
          <a:noFill/>
          <a:ln>
            <a:noFill/>
          </a:ln>
        </p:spPr>
        <p:txBody>
          <a:bodyPr/>
          <a:lstStyle/>
          <a:p>
            <a:pPr algn="ctr" fontAlgn="auto">
              <a:spcBef>
                <a:spcPts val="0"/>
              </a:spcBef>
              <a:spcAft>
                <a:spcPts val="0"/>
              </a:spcAft>
              <a:defRPr/>
            </a:pPr>
            <a:r>
              <a:rPr lang="en-US" sz="3200" spc="-1">
                <a:solidFill>
                  <a:srgbClr val="000000"/>
                </a:solidFill>
                <a:uFill>
                  <a:solidFill>
                    <a:srgbClr val="FFFFFF"/>
                  </a:solidFill>
                </a:uFill>
                <a:latin typeface="Century Gothic"/>
                <a:cs typeface="+mn-cs"/>
              </a:rPr>
              <a:t>L’Europa è un’area geografica composta da Stati che hanno sviluppato un rapido processo di integrazione economica e politica.</a:t>
            </a:r>
            <a:endParaRPr lang="en-US" sz="2200" spc="-1">
              <a:solidFill>
                <a:srgbClr val="000000"/>
              </a:solidFill>
              <a:uFill>
                <a:solidFill>
                  <a:srgbClr val="FFFFFF"/>
                </a:solidFill>
              </a:uFill>
              <a:latin typeface="Century Gothic"/>
              <a:cs typeface="+mn-cs"/>
            </a:endParaRPr>
          </a:p>
        </p:txBody>
      </p:sp>
      <p:sp>
        <p:nvSpPr>
          <p:cNvPr id="85" name="CustomShape 3"/>
          <p:cNvSpPr/>
          <p:nvPr/>
        </p:nvSpPr>
        <p:spPr>
          <a:xfrm>
            <a:off x="155575" y="-144463"/>
            <a:ext cx="304800" cy="304801"/>
          </a:xfrm>
          <a:prstGeom prst="rect">
            <a:avLst/>
          </a:prstGeom>
          <a:noFill/>
          <a:ln>
            <a:noFill/>
          </a:ln>
        </p:spPr>
        <p:style>
          <a:lnRef idx="0">
            <a:scrgbClr r="0" g="0" b="0"/>
          </a:lnRef>
          <a:fillRef idx="0">
            <a:scrgbClr r="0" g="0" b="0"/>
          </a:fillRef>
          <a:effectRef idx="0">
            <a:scrgbClr r="0" g="0" b="0"/>
          </a:effectRef>
          <a:fontRef idx="minor"/>
        </p:style>
      </p:sp>
      <p:pic>
        <p:nvPicPr>
          <p:cNvPr id="86" name="Immagine 4"/>
          <p:cNvPicPr/>
          <p:nvPr/>
        </p:nvPicPr>
        <p:blipFill>
          <a:blip r:embed="rId2"/>
          <a:stretch/>
        </p:blipFill>
        <p:spPr>
          <a:xfrm>
            <a:off x="3911600" y="3171825"/>
            <a:ext cx="4367213" cy="29098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2895600" y="763588"/>
            <a:ext cx="8610600" cy="1293812"/>
          </a:xfrm>
          <a:prstGeom prst="rect">
            <a:avLst/>
          </a:prstGeom>
          <a:noFill/>
          <a:ln>
            <a:noFill/>
          </a:ln>
        </p:spPr>
        <p:txBody>
          <a:bodyPr anchor="ctr"/>
          <a:lstStyle/>
          <a:p>
            <a:pPr fontAlgn="auto">
              <a:spcBef>
                <a:spcPts val="0"/>
              </a:spcBef>
              <a:spcAft>
                <a:spcPts val="0"/>
              </a:spcAft>
              <a:defRPr/>
            </a:pPr>
            <a:endParaRPr lang="en-US" spc="-1">
              <a:solidFill>
                <a:srgbClr val="000000"/>
              </a:solidFill>
              <a:uFill>
                <a:solidFill>
                  <a:srgbClr val="FFFFFF"/>
                </a:solidFill>
              </a:uFill>
              <a:latin typeface="Century Gothic"/>
              <a:cs typeface="+mn-cs"/>
            </a:endParaRPr>
          </a:p>
        </p:txBody>
      </p:sp>
      <p:sp>
        <p:nvSpPr>
          <p:cNvPr id="123" name="TextShape 2"/>
          <p:cNvSpPr txBox="1"/>
          <p:nvPr/>
        </p:nvSpPr>
        <p:spPr>
          <a:xfrm>
            <a:off x="685800" y="2120900"/>
            <a:ext cx="10820400" cy="4292600"/>
          </a:xfrm>
          <a:prstGeom prst="rect">
            <a:avLst/>
          </a:prstGeom>
          <a:noFill/>
          <a:ln>
            <a:noFill/>
          </a:ln>
        </p:spPr>
        <p:txBody>
          <a:bodyPr/>
          <a:lstStyle/>
          <a:p>
            <a:pPr algn="ctr" fontAlgn="auto">
              <a:spcBef>
                <a:spcPts val="0"/>
              </a:spcBef>
              <a:spcAft>
                <a:spcPts val="0"/>
              </a:spcAft>
              <a:defRPr/>
            </a:pPr>
            <a:r>
              <a:rPr lang="en-US" sz="2400" spc="-1">
                <a:solidFill>
                  <a:srgbClr val="000000"/>
                </a:solidFill>
                <a:uFill>
                  <a:solidFill>
                    <a:srgbClr val="FFFFFF"/>
                  </a:solidFill>
                </a:uFill>
                <a:latin typeface="Century Gothic"/>
                <a:cs typeface="+mn-cs"/>
              </a:rPr>
              <a:t>Le sedi del parlamento sono tre</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400" spc="-1">
                <a:solidFill>
                  <a:srgbClr val="000000"/>
                </a:solidFill>
                <a:uFill>
                  <a:solidFill>
                    <a:srgbClr val="FFFFFF"/>
                  </a:solidFill>
                </a:uFill>
                <a:latin typeface="Century Gothic"/>
                <a:cs typeface="+mn-cs"/>
              </a:rPr>
              <a:t>                 Strasburgo                     Bruxelles                        Lussemburgo</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p:txBody>
      </p:sp>
      <p:sp>
        <p:nvSpPr>
          <p:cNvPr id="124" name="CustomShape 3"/>
          <p:cNvSpPr/>
          <p:nvPr/>
        </p:nvSpPr>
        <p:spPr>
          <a:xfrm>
            <a:off x="5949950" y="2705100"/>
            <a:ext cx="0" cy="771525"/>
          </a:xfrm>
          <a:custGeom>
            <a:avLst/>
            <a:gdLst/>
            <a:ahLst/>
            <a:cxnLst/>
            <a:rect l="l" t="t" r="r" b="b"/>
            <a:pathLst>
              <a:path w="21600" h="21600">
                <a:moveTo>
                  <a:pt x="0" y="0"/>
                </a:moveTo>
                <a:lnTo>
                  <a:pt x="21600" y="21600"/>
                </a:lnTo>
              </a:path>
            </a:pathLst>
          </a:custGeom>
          <a:noFill/>
          <a:ln>
            <a:round/>
            <a:tailEnd type="triangle" w="med" len="med"/>
          </a:ln>
        </p:spPr>
        <p:style>
          <a:lnRef idx="1">
            <a:schemeClr val="accent1"/>
          </a:lnRef>
          <a:fillRef idx="0">
            <a:schemeClr val="accent1"/>
          </a:fillRef>
          <a:effectRef idx="0">
            <a:schemeClr val="accent1"/>
          </a:effectRef>
          <a:fontRef idx="minor"/>
        </p:style>
      </p:sp>
      <p:sp>
        <p:nvSpPr>
          <p:cNvPr id="125" name="CustomShape 4"/>
          <p:cNvSpPr/>
          <p:nvPr/>
        </p:nvSpPr>
        <p:spPr>
          <a:xfrm>
            <a:off x="8151813" y="2705100"/>
            <a:ext cx="1014412" cy="630238"/>
          </a:xfrm>
          <a:custGeom>
            <a:avLst/>
            <a:gdLst/>
            <a:ahLst/>
            <a:cxnLst/>
            <a:rect l="l" t="t" r="r" b="b"/>
            <a:pathLst>
              <a:path w="21600" h="21600">
                <a:moveTo>
                  <a:pt x="0" y="0"/>
                </a:moveTo>
                <a:lnTo>
                  <a:pt x="21600" y="21600"/>
                </a:lnTo>
              </a:path>
            </a:pathLst>
          </a:custGeom>
          <a:noFill/>
          <a:ln>
            <a:round/>
            <a:tailEnd type="triangle" w="med" len="med"/>
          </a:ln>
        </p:spPr>
        <p:style>
          <a:lnRef idx="1">
            <a:schemeClr val="accent1"/>
          </a:lnRef>
          <a:fillRef idx="0">
            <a:schemeClr val="accent1"/>
          </a:fillRef>
          <a:effectRef idx="0">
            <a:schemeClr val="accent1"/>
          </a:effectRef>
          <a:fontRef idx="minor"/>
        </p:style>
      </p:sp>
      <p:sp>
        <p:nvSpPr>
          <p:cNvPr id="126" name="CustomShape 5"/>
          <p:cNvSpPr/>
          <p:nvPr/>
        </p:nvSpPr>
        <p:spPr>
          <a:xfrm flipH="1">
            <a:off x="3121025" y="2705100"/>
            <a:ext cx="977900" cy="630238"/>
          </a:xfrm>
          <a:custGeom>
            <a:avLst/>
            <a:gdLst/>
            <a:ahLst/>
            <a:cxnLst/>
            <a:rect l="l" t="t" r="r" b="b"/>
            <a:pathLst>
              <a:path w="21600" h="21600">
                <a:moveTo>
                  <a:pt x="0" y="0"/>
                </a:moveTo>
                <a:lnTo>
                  <a:pt x="21600" y="21600"/>
                </a:lnTo>
              </a:path>
            </a:pathLst>
          </a:custGeom>
          <a:noFill/>
          <a:ln>
            <a:round/>
            <a:tailEnd type="triangle" w="med" len="med"/>
          </a:ln>
        </p:spPr>
        <p:style>
          <a:lnRef idx="1">
            <a:schemeClr val="accent1"/>
          </a:lnRef>
          <a:fillRef idx="0">
            <a:schemeClr val="accent1"/>
          </a:fillRef>
          <a:effectRef idx="0">
            <a:schemeClr val="accent1"/>
          </a:effectRef>
          <a:fontRef idx="minor"/>
        </p:style>
      </p:sp>
      <p:pic>
        <p:nvPicPr>
          <p:cNvPr id="127" name="Immagine 15"/>
          <p:cNvPicPr/>
          <p:nvPr/>
        </p:nvPicPr>
        <p:blipFill>
          <a:blip r:embed="rId2"/>
          <a:stretch/>
        </p:blipFill>
        <p:spPr>
          <a:xfrm>
            <a:off x="352425" y="4132263"/>
            <a:ext cx="3746500" cy="1527175"/>
          </a:xfrm>
          <a:prstGeom prst="rect">
            <a:avLst/>
          </a:prstGeom>
          <a:ln>
            <a:noFill/>
          </a:ln>
          <a:effectLst>
            <a:outerShdw blurRad="292100" dist="139700" dir="2700000" algn="tl" rotWithShape="0">
              <a:srgbClr val="333333">
                <a:alpha val="65000"/>
              </a:srgbClr>
            </a:outerShdw>
          </a:effectLst>
        </p:spPr>
      </p:pic>
      <p:pic>
        <p:nvPicPr>
          <p:cNvPr id="128" name="Immagine 16"/>
          <p:cNvPicPr/>
          <p:nvPr/>
        </p:nvPicPr>
        <p:blipFill>
          <a:blip r:embed="rId3"/>
          <a:stretch/>
        </p:blipFill>
        <p:spPr>
          <a:xfrm>
            <a:off x="4652963" y="4657725"/>
            <a:ext cx="2886075" cy="1560513"/>
          </a:xfrm>
          <a:prstGeom prst="rect">
            <a:avLst/>
          </a:prstGeom>
          <a:ln>
            <a:noFill/>
          </a:ln>
          <a:effectLst>
            <a:outerShdw blurRad="292100" dist="139700" dir="2700000" algn="tl" rotWithShape="0">
              <a:srgbClr val="333333">
                <a:alpha val="65000"/>
              </a:srgbClr>
            </a:outerShdw>
          </a:effectLst>
        </p:spPr>
      </p:pic>
      <p:pic>
        <p:nvPicPr>
          <p:cNvPr id="129" name="Immagine 17"/>
          <p:cNvPicPr/>
          <p:nvPr/>
        </p:nvPicPr>
        <p:blipFill>
          <a:blip r:embed="rId4"/>
          <a:stretch/>
        </p:blipFill>
        <p:spPr>
          <a:xfrm>
            <a:off x="8151813" y="4132263"/>
            <a:ext cx="3094037" cy="19510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6000" cap="all" spc="-1">
                <a:solidFill>
                  <a:srgbClr val="000000"/>
                </a:solidFill>
                <a:uFill>
                  <a:solidFill>
                    <a:srgbClr val="FFFFFF"/>
                  </a:solidFill>
                </a:uFill>
                <a:latin typeface="Century Gothic"/>
                <a:cs typeface="+mn-cs"/>
              </a:rPr>
              <a:t>FUNZIONI</a:t>
            </a:r>
            <a:endParaRPr lang="en-US" spc="-1">
              <a:solidFill>
                <a:srgbClr val="000000"/>
              </a:solidFill>
              <a:uFill>
                <a:solidFill>
                  <a:srgbClr val="FFFFFF"/>
                </a:solidFill>
              </a:uFill>
              <a:latin typeface="Century Gothic"/>
              <a:cs typeface="+mn-cs"/>
            </a:endParaRPr>
          </a:p>
        </p:txBody>
      </p:sp>
      <p:sp>
        <p:nvSpPr>
          <p:cNvPr id="131" name="TextShape 2"/>
          <p:cNvSpPr txBox="1"/>
          <p:nvPr/>
        </p:nvSpPr>
        <p:spPr>
          <a:xfrm>
            <a:off x="685800" y="2193925"/>
            <a:ext cx="10820400" cy="4024313"/>
          </a:xfrm>
          <a:prstGeom prst="rect">
            <a:avLst/>
          </a:prstGeom>
          <a:noFill/>
          <a:ln>
            <a:noFill/>
          </a:ln>
        </p:spPr>
        <p:txBody>
          <a:bodyPr/>
          <a:lstStyle/>
          <a:p>
            <a:pPr algn="ctr" fontAlgn="auto">
              <a:spcBef>
                <a:spcPts val="0"/>
              </a:spcBef>
              <a:spcAft>
                <a:spcPts val="0"/>
              </a:spcAft>
              <a:defRPr/>
            </a:pPr>
            <a:r>
              <a:rPr lang="en-US" sz="4400" spc="-1">
                <a:solidFill>
                  <a:srgbClr val="000000"/>
                </a:solidFill>
                <a:uFill>
                  <a:solidFill>
                    <a:srgbClr val="FFFFFF"/>
                  </a:solidFill>
                </a:uFill>
                <a:latin typeface="Century Gothic"/>
                <a:cs typeface="+mn-cs"/>
              </a:rPr>
              <a:t>Condivide con il Consiglio dell’Unione il</a:t>
            </a:r>
            <a:r>
              <a:rPr lang="en-US" sz="4400" u="sng" spc="-1">
                <a:solidFill>
                  <a:srgbClr val="000000"/>
                </a:solidFill>
                <a:uFill>
                  <a:solidFill>
                    <a:srgbClr val="FFFFFF"/>
                  </a:solidFill>
                </a:uFill>
                <a:latin typeface="Century Gothic"/>
                <a:cs typeface="+mn-cs"/>
              </a:rPr>
              <a:t> potere legislativo</a:t>
            </a:r>
            <a:r>
              <a:rPr lang="en-US" sz="4400" spc="-1">
                <a:solidFill>
                  <a:srgbClr val="000000"/>
                </a:solidFill>
                <a:uFill>
                  <a:solidFill>
                    <a:srgbClr val="FFFFFF"/>
                  </a:solidFill>
                </a:uFill>
                <a:latin typeface="Century Gothic"/>
                <a:cs typeface="+mn-cs"/>
              </a:rPr>
              <a:t> e il </a:t>
            </a:r>
            <a:r>
              <a:rPr lang="en-US" sz="4400" u="sng" spc="-1">
                <a:solidFill>
                  <a:srgbClr val="000000"/>
                </a:solidFill>
                <a:uFill>
                  <a:solidFill>
                    <a:srgbClr val="FFFFFF"/>
                  </a:solidFill>
                </a:uFill>
                <a:latin typeface="Century Gothic"/>
                <a:cs typeface="+mn-cs"/>
              </a:rPr>
              <a:t>potere di bilancio</a:t>
            </a:r>
            <a:r>
              <a:rPr lang="en-US" sz="4400" spc="-1">
                <a:solidFill>
                  <a:srgbClr val="000000"/>
                </a:solidFill>
                <a:uFill>
                  <a:solidFill>
                    <a:srgbClr val="FFFFFF"/>
                  </a:solidFill>
                </a:uFill>
                <a:latin typeface="Century Gothic"/>
                <a:cs typeface="+mn-cs"/>
              </a:rPr>
              <a:t>  dell’UE ed esercita un </a:t>
            </a:r>
            <a:r>
              <a:rPr lang="en-US" sz="4400" u="sng" spc="-1">
                <a:solidFill>
                  <a:srgbClr val="000000"/>
                </a:solidFill>
                <a:uFill>
                  <a:solidFill>
                    <a:srgbClr val="FFFFFF"/>
                  </a:solidFill>
                </a:uFill>
                <a:latin typeface="Century Gothic"/>
                <a:cs typeface="+mn-cs"/>
              </a:rPr>
              <a:t>controllo democratico</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000" cap="all" spc="-1">
                <a:solidFill>
                  <a:srgbClr val="000000"/>
                </a:solidFill>
                <a:uFill>
                  <a:solidFill>
                    <a:srgbClr val="FFFFFF"/>
                  </a:solidFill>
                </a:uFill>
                <a:latin typeface="Century Gothic"/>
                <a:cs typeface="+mn-cs"/>
              </a:rPr>
              <a:t>Consiglio dell’unione europea</a:t>
            </a:r>
            <a:endParaRPr lang="en-US" spc="-1">
              <a:solidFill>
                <a:srgbClr val="000000"/>
              </a:solidFill>
              <a:uFill>
                <a:solidFill>
                  <a:srgbClr val="FFFFFF"/>
                </a:solidFill>
              </a:uFill>
              <a:latin typeface="Century Gothic"/>
              <a:cs typeface="+mn-cs"/>
            </a:endParaRPr>
          </a:p>
        </p:txBody>
      </p:sp>
      <p:sp>
        <p:nvSpPr>
          <p:cNvPr id="133" name="TextShape 2"/>
          <p:cNvSpPr txBox="1"/>
          <p:nvPr/>
        </p:nvSpPr>
        <p:spPr>
          <a:xfrm>
            <a:off x="685800" y="2193925"/>
            <a:ext cx="10820400" cy="4024313"/>
          </a:xfrm>
          <a:prstGeom prst="rect">
            <a:avLst/>
          </a:prstGeom>
          <a:noFill/>
          <a:ln>
            <a:noFill/>
          </a:ln>
        </p:spPr>
        <p:txBody>
          <a:bodyPr/>
          <a:lstStyle/>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Il Consiglio è l’organo in cui i ministri di tutti i Paesi membri si riuniscono per adottare le normative e coordinare le rispettive politiche;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La sede dei lavori del consiglio è generalmente Bruxelles, tranne in aprile, giugno e ottobre, quando le riunioni si svolgono a Lussemburgo;</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La presidenza del consiglio, a eccezione del consiglio affari esteri, è esercitata a turno da un gruppo di tre Stati membri per un periodo di 18 mesi.</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200" spc="-1">
                <a:solidFill>
                  <a:srgbClr val="000000"/>
                </a:solidFill>
                <a:uFill>
                  <a:solidFill>
                    <a:srgbClr val="FFFFFF"/>
                  </a:solidFill>
                </a:uFill>
                <a:latin typeface="Century Gothic"/>
                <a:cs typeface="+mn-cs"/>
              </a:rPr>
              <a:t> </a:t>
            </a: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5400" cap="all" spc="-1">
                <a:solidFill>
                  <a:srgbClr val="000000"/>
                </a:solidFill>
                <a:uFill>
                  <a:solidFill>
                    <a:srgbClr val="FFFFFF"/>
                  </a:solidFill>
                </a:uFill>
                <a:latin typeface="Century Gothic"/>
                <a:cs typeface="+mn-cs"/>
              </a:rPr>
              <a:t>FUNZIONI</a:t>
            </a:r>
            <a:endParaRPr lang="en-US" spc="-1">
              <a:solidFill>
                <a:srgbClr val="000000"/>
              </a:solidFill>
              <a:uFill>
                <a:solidFill>
                  <a:srgbClr val="FFFFFF"/>
                </a:solidFill>
              </a:uFill>
              <a:latin typeface="Century Gothic"/>
              <a:cs typeface="+mn-cs"/>
            </a:endParaRPr>
          </a:p>
        </p:txBody>
      </p:sp>
      <p:sp>
        <p:nvSpPr>
          <p:cNvPr id="135" name="TextShape 2"/>
          <p:cNvSpPr txBox="1"/>
          <p:nvPr/>
        </p:nvSpPr>
        <p:spPr>
          <a:xfrm>
            <a:off x="685800" y="2193925"/>
            <a:ext cx="10820400" cy="4024313"/>
          </a:xfrm>
          <a:prstGeom prst="rect">
            <a:avLst/>
          </a:prstGeom>
          <a:noFill/>
          <a:ln>
            <a:noFill/>
          </a:ln>
        </p:spPr>
        <p:txBody>
          <a:bodyPr/>
          <a:lstStyle/>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Approvare la legislazione dell’ UE;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Coordinare le politiche economiche generali dei paesi membri;</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Firmare accordi tra l’UE e gli altri Paesi;</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Approvare insieme al Parlamento il bilancio annuale dell’UE;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Elaborare la politica estera e di difesa dell’UE;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Coordinare la cooperazione tra i tribunali e le forze di polizia nazionali dei paesi membri.</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2895600" y="433388"/>
            <a:ext cx="8610600" cy="1292225"/>
          </a:xfrm>
          <a:prstGeom prst="rect">
            <a:avLst/>
          </a:prstGeom>
          <a:noFill/>
          <a:ln>
            <a:noFill/>
          </a:ln>
        </p:spPr>
        <p:txBody>
          <a:bodyPr anchor="ctr"/>
          <a:lstStyle/>
          <a:p>
            <a:pPr algn="r" fontAlgn="auto">
              <a:lnSpc>
                <a:spcPct val="90000"/>
              </a:lnSpc>
              <a:spcBef>
                <a:spcPts val="0"/>
              </a:spcBef>
              <a:spcAft>
                <a:spcPts val="0"/>
              </a:spcAft>
              <a:defRPr/>
            </a:pPr>
            <a:r>
              <a:rPr lang="en-US" sz="4400" cap="all" spc="-1">
                <a:solidFill>
                  <a:srgbClr val="000000"/>
                </a:solidFill>
                <a:uFill>
                  <a:solidFill>
                    <a:srgbClr val="FFFFFF"/>
                  </a:solidFill>
                </a:uFill>
                <a:latin typeface="Century Gothic"/>
                <a:cs typeface="+mn-cs"/>
              </a:rPr>
              <a:t>CONSIGLIO EUROPEO</a:t>
            </a:r>
            <a:endParaRPr lang="en-US" spc="-1">
              <a:solidFill>
                <a:srgbClr val="000000"/>
              </a:solidFill>
              <a:uFill>
                <a:solidFill>
                  <a:srgbClr val="FFFFFF"/>
                </a:solidFill>
              </a:uFill>
              <a:latin typeface="Century Gothic"/>
              <a:cs typeface="+mn-cs"/>
            </a:endParaRPr>
          </a:p>
        </p:txBody>
      </p:sp>
      <p:sp>
        <p:nvSpPr>
          <p:cNvPr id="137" name="TextShape 2"/>
          <p:cNvSpPr txBox="1"/>
          <p:nvPr/>
        </p:nvSpPr>
        <p:spPr>
          <a:xfrm>
            <a:off x="657225" y="1725613"/>
            <a:ext cx="10848975" cy="4492625"/>
          </a:xfrm>
          <a:prstGeom prst="rect">
            <a:avLst/>
          </a:prstGeom>
          <a:noFill/>
          <a:ln>
            <a:noFill/>
          </a:ln>
        </p:spPr>
        <p:txBody>
          <a:bodyPr/>
          <a:lstStyle/>
          <a:p>
            <a:pPr marL="228600" indent="-228240" fontAlgn="auto">
              <a:lnSpc>
                <a:spcPct val="90000"/>
              </a:lnSpc>
              <a:spcBef>
                <a:spcPts val="0"/>
              </a:spcBef>
              <a:spcAft>
                <a:spcPts val="0"/>
              </a:spcAft>
              <a:buClr>
                <a:srgbClr val="000000"/>
              </a:buClr>
              <a:buFont typeface="Arial"/>
              <a:buChar char="•"/>
              <a:defRPr/>
            </a:pPr>
            <a:r>
              <a:rPr lang="en-US" sz="2800" b="1" spc="-1">
                <a:solidFill>
                  <a:srgbClr val="000000"/>
                </a:solidFill>
                <a:uFill>
                  <a:solidFill>
                    <a:srgbClr val="FFFFFF"/>
                  </a:solidFill>
                </a:uFill>
                <a:latin typeface="Century Gothic"/>
                <a:cs typeface="+mn-cs"/>
              </a:rPr>
              <a:t> </a:t>
            </a:r>
            <a:r>
              <a:rPr lang="en-US" sz="2400" spc="-1">
                <a:solidFill>
                  <a:srgbClr val="000000"/>
                </a:solidFill>
                <a:uFill>
                  <a:solidFill>
                    <a:srgbClr val="FFFFFF"/>
                  </a:solidFill>
                </a:uFill>
                <a:latin typeface="Century Gothic"/>
                <a:cs typeface="+mn-cs"/>
              </a:rPr>
              <a:t>Istituito nel 1974;</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 Riunisce i capi di stato o di governo degli stati membri;</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 Dal 2003 le quattro riunioni all’anno si svolgono a Bruxelles;</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 Il presidente del consiglio europeo è eletto con mandato di due anni e mezzo dai membri del consiglio europeo  e al momento è Donald Tusk.</a:t>
            </a:r>
            <a:endParaRPr lang="en-US" sz="2200" spc="-1">
              <a:solidFill>
                <a:srgbClr val="000000"/>
              </a:solidFill>
              <a:uFill>
                <a:solidFill>
                  <a:srgbClr val="FFFFFF"/>
                </a:solidFill>
              </a:uFill>
              <a:latin typeface="Century Gothic"/>
              <a:cs typeface="+mn-cs"/>
            </a:endParaRPr>
          </a:p>
        </p:txBody>
      </p:sp>
      <p:pic>
        <p:nvPicPr>
          <p:cNvPr id="138" name="Immagine 3"/>
          <p:cNvPicPr/>
          <p:nvPr/>
        </p:nvPicPr>
        <p:blipFill>
          <a:blip r:embed="rId2"/>
          <a:stretch/>
        </p:blipFill>
        <p:spPr>
          <a:xfrm>
            <a:off x="5041900" y="3959225"/>
            <a:ext cx="2079625" cy="20796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6000" cap="all" spc="-1">
                <a:solidFill>
                  <a:srgbClr val="000000"/>
                </a:solidFill>
                <a:uFill>
                  <a:solidFill>
                    <a:srgbClr val="FFFFFF"/>
                  </a:solidFill>
                </a:uFill>
                <a:latin typeface="Century Gothic"/>
                <a:cs typeface="+mn-cs"/>
              </a:rPr>
              <a:t>funzioni</a:t>
            </a:r>
            <a:endParaRPr lang="en-US" spc="-1">
              <a:solidFill>
                <a:srgbClr val="000000"/>
              </a:solidFill>
              <a:uFill>
                <a:solidFill>
                  <a:srgbClr val="FFFFFF"/>
                </a:solidFill>
              </a:uFill>
              <a:latin typeface="Century Gothic"/>
              <a:cs typeface="+mn-cs"/>
            </a:endParaRPr>
          </a:p>
        </p:txBody>
      </p:sp>
      <p:sp>
        <p:nvSpPr>
          <p:cNvPr id="140" name="TextShape 2"/>
          <p:cNvSpPr txBox="1"/>
          <p:nvPr/>
        </p:nvSpPr>
        <p:spPr>
          <a:xfrm>
            <a:off x="685800" y="2193925"/>
            <a:ext cx="10820400" cy="4024313"/>
          </a:xfrm>
          <a:prstGeom prst="rect">
            <a:avLst/>
          </a:prstGeom>
          <a:noFill/>
          <a:ln>
            <a:noFill/>
          </a:ln>
        </p:spPr>
        <p:txBody>
          <a:bodyPr/>
          <a:lstStyle/>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 Attività di impulso allo sviluppo dell’Unione definendone gli orientamenti politici e generali in materia di politica estera, sicurezza comune, politica economica e monetaria;</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 La risoluzione di controverse all’interno del consiglio dell’Unione;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 La presentazione annuale al parlamento europeo di una relazione sui progressi compiuti dall’Unione</a:t>
            </a:r>
            <a:r>
              <a:rPr lang="en-US" sz="2200" spc="-1">
                <a:solidFill>
                  <a:srgbClr val="000000"/>
                </a:solidFill>
                <a:uFill>
                  <a:solidFill>
                    <a:srgbClr val="FFFFFF"/>
                  </a:solidFill>
                </a:uFill>
                <a:latin typeface="Century Gothic"/>
                <a:cs typeface="+mn-cs"/>
              </a:rPr>
              <a:t>.</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2895600" y="146050"/>
            <a:ext cx="8610600" cy="1292225"/>
          </a:xfrm>
          <a:prstGeom prst="rect">
            <a:avLst/>
          </a:prstGeom>
          <a:noFill/>
          <a:ln>
            <a:noFill/>
          </a:ln>
        </p:spPr>
        <p:txBody>
          <a:bodyPr anchor="ctr"/>
          <a:lstStyle/>
          <a:p>
            <a:pPr algn="r" fontAlgn="auto">
              <a:lnSpc>
                <a:spcPct val="90000"/>
              </a:lnSpc>
              <a:spcBef>
                <a:spcPts val="0"/>
              </a:spcBef>
              <a:spcAft>
                <a:spcPts val="0"/>
              </a:spcAft>
              <a:defRPr/>
            </a:pPr>
            <a:r>
              <a:rPr lang="en-US" sz="4000" cap="all" spc="-1">
                <a:solidFill>
                  <a:srgbClr val="000000"/>
                </a:solidFill>
                <a:uFill>
                  <a:solidFill>
                    <a:srgbClr val="FFFFFF"/>
                  </a:solidFill>
                </a:uFill>
                <a:latin typeface="Century Gothic"/>
                <a:cs typeface="+mn-cs"/>
              </a:rPr>
              <a:t>COMMISSIONE EUROPEA</a:t>
            </a:r>
            <a:endParaRPr lang="en-US" spc="-1">
              <a:solidFill>
                <a:srgbClr val="000000"/>
              </a:solidFill>
              <a:uFill>
                <a:solidFill>
                  <a:srgbClr val="FFFFFF"/>
                </a:solidFill>
              </a:uFill>
              <a:latin typeface="Century Gothic"/>
              <a:cs typeface="+mn-cs"/>
            </a:endParaRPr>
          </a:p>
        </p:txBody>
      </p:sp>
      <p:sp>
        <p:nvSpPr>
          <p:cNvPr id="142" name="TextShape 2"/>
          <p:cNvSpPr txBox="1"/>
          <p:nvPr/>
        </p:nvSpPr>
        <p:spPr>
          <a:xfrm>
            <a:off x="685800" y="1439863"/>
            <a:ext cx="10820400" cy="5316537"/>
          </a:xfrm>
          <a:prstGeom prst="rect">
            <a:avLst/>
          </a:prstGeom>
          <a:noFill/>
          <a:ln>
            <a:noFill/>
          </a:ln>
        </p:spPr>
        <p:txBody>
          <a:bodyPr/>
          <a:lstStyle/>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La commissione è un organo indipendente, collegiale e a tempo pieno;</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Viene nominata ogni cinque anni entro sei mesi dalle elezioni del parlamento europeo;</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Ha sede a Bruxelles ma ha anche uffici a Lussemburgo e rappresentanze in tutti i paesi dell’UE;</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Il presidente della commissione viene designato dai capi di stato e di governo. L’attuale presidente della commissione è Jean Claude Juncker e rimarrà in carica fino al 2019.</a:t>
            </a:r>
          </a:p>
        </p:txBody>
      </p:sp>
      <p:pic>
        <p:nvPicPr>
          <p:cNvPr id="143" name="Immagine 3"/>
          <p:cNvPicPr/>
          <p:nvPr/>
        </p:nvPicPr>
        <p:blipFill>
          <a:blip r:embed="rId2"/>
          <a:stretch/>
        </p:blipFill>
        <p:spPr>
          <a:xfrm>
            <a:off x="4359275" y="4384675"/>
            <a:ext cx="3381375" cy="22431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800" cap="all" spc="-1">
                <a:solidFill>
                  <a:srgbClr val="000000"/>
                </a:solidFill>
                <a:uFill>
                  <a:solidFill>
                    <a:srgbClr val="FFFFFF"/>
                  </a:solidFill>
                </a:uFill>
                <a:latin typeface="Century Gothic"/>
                <a:cs typeface="+mn-cs"/>
              </a:rPr>
              <a:t>formazione</a:t>
            </a:r>
            <a:endParaRPr lang="en-US" spc="-1">
              <a:solidFill>
                <a:srgbClr val="000000"/>
              </a:solidFill>
              <a:uFill>
                <a:solidFill>
                  <a:srgbClr val="FFFFFF"/>
                </a:solidFill>
              </a:uFill>
              <a:latin typeface="Century Gothic"/>
              <a:cs typeface="+mn-cs"/>
            </a:endParaRPr>
          </a:p>
        </p:txBody>
      </p:sp>
      <p:sp>
        <p:nvSpPr>
          <p:cNvPr id="145" name="TextShape 2"/>
          <p:cNvSpPr txBox="1"/>
          <p:nvPr/>
        </p:nvSpPr>
        <p:spPr>
          <a:xfrm>
            <a:off x="685800" y="2193925"/>
            <a:ext cx="10820400" cy="4024313"/>
          </a:xfrm>
          <a:prstGeom prst="rect">
            <a:avLst/>
          </a:prstGeom>
          <a:noFill/>
          <a:ln>
            <a:noFill/>
          </a:ln>
        </p:spPr>
        <p:txBody>
          <a:bodyPr/>
          <a:lstStyle/>
          <a:p>
            <a:pPr fontAlgn="auto">
              <a:spcBef>
                <a:spcPts val="0"/>
              </a:spcBef>
              <a:spcAft>
                <a:spcPts val="0"/>
              </a:spcAft>
              <a:defRPr/>
            </a:pPr>
            <a:r>
              <a:rPr lang="en-US" sz="2400" spc="-1">
                <a:solidFill>
                  <a:srgbClr val="000000"/>
                </a:solidFill>
                <a:uFill>
                  <a:solidFill>
                    <a:srgbClr val="FFFFFF"/>
                  </a:solidFill>
                </a:uFill>
                <a:latin typeface="Century Gothic"/>
                <a:cs typeface="+mn-cs"/>
              </a:rPr>
              <a:t>È composta da 28 commissari una per ogni stato membro, nominati con una procedura articolata in fasi:</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Il consiglio designa la persona che intende nominare presidente della commissione europea, che deve essere approvata dal parlamento;</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Il consiglio adotta l’elenco delle altre persone che intende nominare membri della commissione in base alle proposte di ogni stato;</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 il parlamento europeo esprime un voto di approvazione su tale collegio;</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La nomina della commissione spetta poi al consiglio.</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200" spc="-1">
                <a:solidFill>
                  <a:srgbClr val="000000"/>
                </a:solidFill>
                <a:uFill>
                  <a:solidFill>
                    <a:srgbClr val="FFFFFF"/>
                  </a:solidFill>
                </a:uFill>
                <a:latin typeface="Century Gothic"/>
                <a:cs typeface="+mn-cs"/>
              </a:rPr>
              <a:t> </a:t>
            </a: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800" cap="all" spc="-1">
                <a:solidFill>
                  <a:srgbClr val="000000"/>
                </a:solidFill>
                <a:uFill>
                  <a:solidFill>
                    <a:srgbClr val="FFFFFF"/>
                  </a:solidFill>
                </a:uFill>
                <a:latin typeface="Century Gothic"/>
                <a:cs typeface="+mn-cs"/>
              </a:rPr>
              <a:t>FUNZIONI</a:t>
            </a:r>
            <a:endParaRPr lang="en-US" spc="-1">
              <a:solidFill>
                <a:srgbClr val="000000"/>
              </a:solidFill>
              <a:uFill>
                <a:solidFill>
                  <a:srgbClr val="FFFFFF"/>
                </a:solidFill>
              </a:uFill>
              <a:latin typeface="Century Gothic"/>
              <a:cs typeface="+mn-cs"/>
            </a:endParaRPr>
          </a:p>
        </p:txBody>
      </p:sp>
      <p:sp>
        <p:nvSpPr>
          <p:cNvPr id="147" name="TextShape 2"/>
          <p:cNvSpPr txBox="1"/>
          <p:nvPr/>
        </p:nvSpPr>
        <p:spPr>
          <a:xfrm>
            <a:off x="685800" y="2193925"/>
            <a:ext cx="10820400" cy="4024313"/>
          </a:xfrm>
          <a:prstGeom prst="rect">
            <a:avLst/>
          </a:prstGeom>
          <a:noFill/>
          <a:ln>
            <a:noFill/>
          </a:ln>
        </p:spPr>
        <p:txBody>
          <a:bodyPr/>
          <a:lstStyle/>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Essa rappresenta e tutela gli interessi dell’UE a livello internazionale;</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Prepara le proposte per le nuove normative europee;</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Gestisce l’attuazione delle politiche e l’assegnazione dei punti;</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Può essere considerata il governo dell’Unione poiché ha poteri di iniziativa legislativa, di esecuzione, di gestione e di controllo;</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 Propone atti legislativi al parlamento e al consiglio;</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 Gestisce il Bilancio dell’Ue e attribuisce i finanziamenti;</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 Vigila sulla applicazione del diritto dell’UE.</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2895600" y="495300"/>
            <a:ext cx="8610600" cy="1293813"/>
          </a:xfrm>
          <a:prstGeom prst="rect">
            <a:avLst/>
          </a:prstGeom>
          <a:noFill/>
          <a:ln>
            <a:noFill/>
          </a:ln>
        </p:spPr>
        <p:txBody>
          <a:bodyPr anchor="ctr"/>
          <a:lstStyle/>
          <a:p>
            <a:pPr algn="r" fontAlgn="auto">
              <a:lnSpc>
                <a:spcPct val="90000"/>
              </a:lnSpc>
              <a:spcBef>
                <a:spcPts val="0"/>
              </a:spcBef>
              <a:spcAft>
                <a:spcPts val="0"/>
              </a:spcAft>
              <a:defRPr/>
            </a:pPr>
            <a:r>
              <a:rPr lang="en-US" sz="4400" cap="all" spc="-1">
                <a:solidFill>
                  <a:srgbClr val="000000"/>
                </a:solidFill>
                <a:uFill>
                  <a:solidFill>
                    <a:srgbClr val="FFFFFF"/>
                  </a:solidFill>
                </a:uFill>
                <a:latin typeface="Century Gothic"/>
                <a:cs typeface="+mn-cs"/>
              </a:rPr>
              <a:t>Corte di giustizia</a:t>
            </a:r>
            <a:endParaRPr lang="en-US" spc="-1">
              <a:solidFill>
                <a:srgbClr val="000000"/>
              </a:solidFill>
              <a:uFill>
                <a:solidFill>
                  <a:srgbClr val="FFFFFF"/>
                </a:solidFill>
              </a:uFill>
              <a:latin typeface="Century Gothic"/>
              <a:cs typeface="+mn-cs"/>
            </a:endParaRPr>
          </a:p>
        </p:txBody>
      </p:sp>
      <p:sp>
        <p:nvSpPr>
          <p:cNvPr id="149" name="TextShape 2"/>
          <p:cNvSpPr txBox="1"/>
          <p:nvPr/>
        </p:nvSpPr>
        <p:spPr>
          <a:xfrm>
            <a:off x="685800" y="1839913"/>
            <a:ext cx="10820400" cy="4783137"/>
          </a:xfrm>
          <a:prstGeom prst="rect">
            <a:avLst/>
          </a:prstGeom>
          <a:noFill/>
          <a:ln>
            <a:noFill/>
          </a:ln>
        </p:spPr>
        <p:txBody>
          <a:bodyPr/>
          <a:lstStyle/>
          <a:p>
            <a:pPr algn="ctr" fontAlgn="auto">
              <a:spcBef>
                <a:spcPts val="0"/>
              </a:spcBef>
              <a:spcAft>
                <a:spcPts val="0"/>
              </a:spcAft>
              <a:defRPr/>
            </a:pPr>
            <a:r>
              <a:rPr lang="en-US" sz="4000" spc="-1">
                <a:solidFill>
                  <a:srgbClr val="000000"/>
                </a:solidFill>
                <a:uFill>
                  <a:solidFill>
                    <a:srgbClr val="FFFFFF"/>
                  </a:solidFill>
                </a:uFill>
                <a:latin typeface="Century Gothic"/>
                <a:cs typeface="+mn-cs"/>
              </a:rPr>
              <a:t>È  l’istituzione giurisdizionale dell’UE, ed è composta da 28 giudici, uno per ogni stato membro e da 11 avvocati generali.</a:t>
            </a:r>
            <a:endParaRPr lang="en-US" sz="2200" spc="-1">
              <a:solidFill>
                <a:srgbClr val="000000"/>
              </a:solidFill>
              <a:uFill>
                <a:solidFill>
                  <a:srgbClr val="FFFFFF"/>
                </a:solidFill>
              </a:uFill>
              <a:latin typeface="Century Gothic"/>
              <a:cs typeface="+mn-cs"/>
            </a:endParaRPr>
          </a:p>
        </p:txBody>
      </p:sp>
      <p:pic>
        <p:nvPicPr>
          <p:cNvPr id="150" name="Immagine 3"/>
          <p:cNvPicPr/>
          <p:nvPr/>
        </p:nvPicPr>
        <p:blipFill>
          <a:blip r:embed="rId2"/>
          <a:stretch/>
        </p:blipFill>
        <p:spPr>
          <a:xfrm>
            <a:off x="4083050" y="3652838"/>
            <a:ext cx="4025900" cy="26860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7686675" y="461963"/>
            <a:ext cx="3819525" cy="1292225"/>
          </a:xfrm>
          <a:prstGeom prst="rect">
            <a:avLst/>
          </a:prstGeom>
          <a:noFill/>
          <a:ln>
            <a:noFill/>
          </a:ln>
        </p:spPr>
        <p:txBody>
          <a:bodyPr anchor="ctr"/>
          <a:lstStyle/>
          <a:p>
            <a:pPr algn="r" fontAlgn="auto">
              <a:lnSpc>
                <a:spcPct val="90000"/>
              </a:lnSpc>
              <a:spcBef>
                <a:spcPts val="0"/>
              </a:spcBef>
              <a:spcAft>
                <a:spcPts val="0"/>
              </a:spcAft>
              <a:defRPr/>
            </a:pPr>
            <a:r>
              <a:rPr lang="en-US" sz="6600" cap="all" spc="-1">
                <a:solidFill>
                  <a:srgbClr val="000000"/>
                </a:solidFill>
                <a:uFill>
                  <a:solidFill>
                    <a:srgbClr val="FFFFFF"/>
                  </a:solidFill>
                </a:uFill>
                <a:latin typeface="Century Gothic"/>
                <a:cs typeface="+mn-cs"/>
              </a:rPr>
              <a:t>Obiettivi</a:t>
            </a:r>
            <a:endParaRPr lang="en-US" spc="-1">
              <a:solidFill>
                <a:srgbClr val="000000"/>
              </a:solidFill>
              <a:uFill>
                <a:solidFill>
                  <a:srgbClr val="FFFFFF"/>
                </a:solidFill>
              </a:uFill>
              <a:latin typeface="Century Gothic"/>
              <a:cs typeface="+mn-cs"/>
            </a:endParaRPr>
          </a:p>
        </p:txBody>
      </p:sp>
      <p:sp>
        <p:nvSpPr>
          <p:cNvPr id="88" name="TextShape 2"/>
          <p:cNvSpPr txBox="1"/>
          <p:nvPr/>
        </p:nvSpPr>
        <p:spPr>
          <a:xfrm>
            <a:off x="685800" y="1754188"/>
            <a:ext cx="10820400" cy="4464050"/>
          </a:xfrm>
          <a:prstGeom prst="rect">
            <a:avLst/>
          </a:prstGeom>
          <a:noFill/>
          <a:ln>
            <a:noFill/>
          </a:ln>
        </p:spPr>
        <p:txBody>
          <a:bodyPr/>
          <a:lstStyle/>
          <a:p>
            <a:pPr marL="228600" indent="-228240" fontAlgn="auto">
              <a:spcBef>
                <a:spcPts val="0"/>
              </a:spcBef>
              <a:spcAft>
                <a:spcPts val="0"/>
              </a:spcAft>
              <a:buClr>
                <a:srgbClr val="000000"/>
              </a:buClr>
              <a:buFont typeface="Arial"/>
              <a:buChar char="•"/>
              <a:defRPr/>
            </a:pPr>
            <a:r>
              <a:rPr lang="en-US" sz="2300" spc="-1">
                <a:solidFill>
                  <a:srgbClr val="000000"/>
                </a:solidFill>
                <a:uFill>
                  <a:solidFill>
                    <a:srgbClr val="FFFFFF"/>
                  </a:solidFill>
                </a:uFill>
                <a:latin typeface="Century Gothic"/>
                <a:cs typeface="+mn-cs"/>
              </a:rPr>
              <a:t>Promuovere la pace;</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300" spc="-1">
                <a:solidFill>
                  <a:srgbClr val="000000"/>
                </a:solidFill>
                <a:uFill>
                  <a:solidFill>
                    <a:srgbClr val="FFFFFF"/>
                  </a:solidFill>
                </a:uFill>
                <a:latin typeface="Century Gothic"/>
                <a:cs typeface="+mn-cs"/>
              </a:rPr>
              <a:t>Offrire libertà, sicurezza e giustizia in cui è assicurata la libera circolazione delle frontiere;</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300" spc="-1">
                <a:solidFill>
                  <a:srgbClr val="000000"/>
                </a:solidFill>
                <a:uFill>
                  <a:solidFill>
                    <a:srgbClr val="FFFFFF"/>
                  </a:solidFill>
                </a:uFill>
                <a:latin typeface="Century Gothic"/>
                <a:cs typeface="+mn-cs"/>
              </a:rPr>
              <a:t>Creare un mercato unico;</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300" spc="-1">
                <a:solidFill>
                  <a:srgbClr val="000000"/>
                </a:solidFill>
                <a:uFill>
                  <a:solidFill>
                    <a:srgbClr val="FFFFFF"/>
                  </a:solidFill>
                </a:uFill>
                <a:latin typeface="Century Gothic"/>
                <a:cs typeface="+mn-cs"/>
              </a:rPr>
              <a:t>Sviluppare una crescita economica equilibrata su un’economia sociale di mercato fortemente competitiva che mira al progresso sociale e alla piena occupazione;</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300" spc="-1">
                <a:solidFill>
                  <a:srgbClr val="000000"/>
                </a:solidFill>
                <a:uFill>
                  <a:solidFill>
                    <a:srgbClr val="FFFFFF"/>
                  </a:solidFill>
                </a:uFill>
                <a:latin typeface="Century Gothic"/>
                <a:cs typeface="+mn-cs"/>
              </a:rPr>
              <a:t>Promuovere il progresso scientifico e tecnologico;</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300" spc="-1">
                <a:solidFill>
                  <a:srgbClr val="000000"/>
                </a:solidFill>
                <a:uFill>
                  <a:solidFill>
                    <a:srgbClr val="FFFFFF"/>
                  </a:solidFill>
                </a:uFill>
                <a:latin typeface="Century Gothic"/>
                <a:cs typeface="+mn-cs"/>
              </a:rPr>
              <a:t>Combattere l’esclusione sociale e le discriminazioni;</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300" spc="-1">
                <a:solidFill>
                  <a:srgbClr val="000000"/>
                </a:solidFill>
                <a:uFill>
                  <a:solidFill>
                    <a:srgbClr val="FFFFFF"/>
                  </a:solidFill>
                </a:uFill>
                <a:latin typeface="Century Gothic"/>
                <a:cs typeface="+mn-cs"/>
              </a:rPr>
              <a:t>Promuovere la coesione economica, sociale e territoriale;</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300" spc="-1">
                <a:solidFill>
                  <a:srgbClr val="000000"/>
                </a:solidFill>
                <a:uFill>
                  <a:solidFill>
                    <a:srgbClr val="FFFFFF"/>
                  </a:solidFill>
                </a:uFill>
                <a:latin typeface="Century Gothic"/>
                <a:cs typeface="+mn-cs"/>
              </a:rPr>
              <a:t>Rispettare la ricchezza della diversità culturale e linguistica dell’Europa;</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300" spc="-1">
                <a:solidFill>
                  <a:srgbClr val="000000"/>
                </a:solidFill>
                <a:uFill>
                  <a:solidFill>
                    <a:srgbClr val="FFFFFF"/>
                  </a:solidFill>
                </a:uFill>
                <a:latin typeface="Century Gothic"/>
                <a:cs typeface="+mn-cs"/>
              </a:rPr>
              <a:t>Istituire un’unione economica e monetaria.</a:t>
            </a: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5400" cap="all" spc="-1">
                <a:solidFill>
                  <a:srgbClr val="000000"/>
                </a:solidFill>
                <a:uFill>
                  <a:solidFill>
                    <a:srgbClr val="FFFFFF"/>
                  </a:solidFill>
                </a:uFill>
                <a:latin typeface="Century Gothic"/>
                <a:cs typeface="+mn-cs"/>
              </a:rPr>
              <a:t>FUNZIONI</a:t>
            </a:r>
            <a:endParaRPr lang="en-US" spc="-1">
              <a:solidFill>
                <a:srgbClr val="000000"/>
              </a:solidFill>
              <a:uFill>
                <a:solidFill>
                  <a:srgbClr val="FFFFFF"/>
                </a:solidFill>
              </a:uFill>
              <a:latin typeface="Century Gothic"/>
              <a:cs typeface="+mn-cs"/>
            </a:endParaRPr>
          </a:p>
        </p:txBody>
      </p:sp>
      <p:sp>
        <p:nvSpPr>
          <p:cNvPr id="152" name="TextShape 2"/>
          <p:cNvSpPr txBox="1"/>
          <p:nvPr/>
        </p:nvSpPr>
        <p:spPr>
          <a:xfrm>
            <a:off x="685800" y="2193925"/>
            <a:ext cx="10820400" cy="4024313"/>
          </a:xfrm>
          <a:prstGeom prst="rect">
            <a:avLst/>
          </a:prstGeom>
          <a:noFill/>
          <a:ln>
            <a:noFill/>
          </a:ln>
        </p:spPr>
        <p:txBody>
          <a:bodyPr/>
          <a:lstStyle/>
          <a:p>
            <a:pPr marL="228600" indent="-228240" fontAlgn="auto">
              <a:lnSpc>
                <a:spcPct val="90000"/>
              </a:lnSpc>
              <a:spcBef>
                <a:spcPts val="0"/>
              </a:spcBef>
              <a:spcAft>
                <a:spcPts val="0"/>
              </a:spcAft>
              <a:buClr>
                <a:srgbClr val="000000"/>
              </a:buClr>
              <a:buFont typeface="Arial"/>
              <a:buChar char="•"/>
              <a:defRPr/>
            </a:pPr>
            <a:r>
              <a:rPr lang="en-US" sz="3600" spc="-1">
                <a:solidFill>
                  <a:srgbClr val="000000"/>
                </a:solidFill>
                <a:uFill>
                  <a:solidFill>
                    <a:srgbClr val="FFFFFF"/>
                  </a:solidFill>
                </a:uFill>
                <a:latin typeface="Century Gothic"/>
                <a:cs typeface="+mn-cs"/>
              </a:rPr>
              <a:t>Esaminare ricorsi presentati dalla commissione o da uno Stato per inadempimenti degli stati membri relativamente ai trattati;</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3600" spc="-1">
                <a:solidFill>
                  <a:srgbClr val="000000"/>
                </a:solidFill>
                <a:uFill>
                  <a:solidFill>
                    <a:srgbClr val="FFFFFF"/>
                  </a:solidFill>
                </a:uFill>
                <a:latin typeface="Century Gothic"/>
                <a:cs typeface="+mn-cs"/>
              </a:rPr>
              <a:t>Controllo sulla legittimità degli atti dell’UE;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3600" spc="-1">
                <a:solidFill>
                  <a:srgbClr val="000000"/>
                </a:solidFill>
                <a:uFill>
                  <a:solidFill>
                    <a:srgbClr val="FFFFFF"/>
                  </a:solidFill>
                </a:uFill>
                <a:latin typeface="Century Gothic"/>
                <a:cs typeface="+mn-cs"/>
              </a:rPr>
              <a:t>Interpretazione delle norme dei trattati e degli atti delle istituzioni europee.</a:t>
            </a:r>
            <a:endParaRPr lang="en-US" sz="2200" spc="-1">
              <a:solidFill>
                <a:srgbClr val="000000"/>
              </a:solidFill>
              <a:uFill>
                <a:solidFill>
                  <a:srgbClr val="FFFFFF"/>
                </a:solidFill>
              </a:uFill>
              <a:latin typeface="Century Gothic"/>
              <a:cs typeface="+mn-cs"/>
            </a:endParaRP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2895600" y="54133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000" cap="all" spc="-1">
                <a:solidFill>
                  <a:srgbClr val="000000"/>
                </a:solidFill>
                <a:uFill>
                  <a:solidFill>
                    <a:srgbClr val="FFFFFF"/>
                  </a:solidFill>
                </a:uFill>
                <a:latin typeface="Century Gothic"/>
                <a:cs typeface="+mn-cs"/>
              </a:rPr>
              <a:t>La corte dei conti</a:t>
            </a:r>
            <a:endParaRPr lang="en-US" spc="-1">
              <a:solidFill>
                <a:srgbClr val="000000"/>
              </a:solidFill>
              <a:uFill>
                <a:solidFill>
                  <a:srgbClr val="FFFFFF"/>
                </a:solidFill>
              </a:uFill>
              <a:latin typeface="Century Gothic"/>
              <a:cs typeface="+mn-cs"/>
            </a:endParaRPr>
          </a:p>
        </p:txBody>
      </p:sp>
      <p:sp>
        <p:nvSpPr>
          <p:cNvPr id="154" name="TextShape 2"/>
          <p:cNvSpPr txBox="1"/>
          <p:nvPr/>
        </p:nvSpPr>
        <p:spPr>
          <a:xfrm>
            <a:off x="685800" y="1835150"/>
            <a:ext cx="10820400" cy="4500563"/>
          </a:xfrm>
          <a:prstGeom prst="rect">
            <a:avLst/>
          </a:prstGeom>
          <a:noFill/>
          <a:ln>
            <a:noFill/>
          </a:ln>
        </p:spPr>
        <p:txBody>
          <a:bodyPr/>
          <a:lstStyle/>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È composta dai controllori che durano in carica sei anni e sono nominati dal consiglio dell’unione. Essi sono 28, uno per ciascuno stato;</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Ha sede al Lussemburgo;</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Controlla il bilancio dell’Unione e ne presenta una relazione annuale al parlamento.</a:t>
            </a:r>
            <a:endParaRPr lang="en-US" sz="2200" spc="-1">
              <a:solidFill>
                <a:srgbClr val="000000"/>
              </a:solidFill>
              <a:uFill>
                <a:solidFill>
                  <a:srgbClr val="FFFFFF"/>
                </a:solidFill>
              </a:uFill>
              <a:latin typeface="Century Gothic"/>
              <a:cs typeface="+mn-cs"/>
            </a:endParaRPr>
          </a:p>
        </p:txBody>
      </p:sp>
      <p:pic>
        <p:nvPicPr>
          <p:cNvPr id="155" name="Immagine 3"/>
          <p:cNvPicPr/>
          <p:nvPr/>
        </p:nvPicPr>
        <p:blipFill>
          <a:blip r:embed="rId2"/>
          <a:stretch/>
        </p:blipFill>
        <p:spPr>
          <a:xfrm>
            <a:off x="3814763" y="4052888"/>
            <a:ext cx="4562475" cy="22828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000" cap="all" spc="-1">
                <a:solidFill>
                  <a:srgbClr val="000000"/>
                </a:solidFill>
                <a:uFill>
                  <a:solidFill>
                    <a:srgbClr val="FFFFFF"/>
                  </a:solidFill>
                </a:uFill>
                <a:latin typeface="Century Gothic"/>
                <a:cs typeface="+mn-cs"/>
              </a:rPr>
              <a:t>LA BANCA CENTRALE EUROPEA</a:t>
            </a:r>
            <a:endParaRPr lang="en-US" spc="-1">
              <a:solidFill>
                <a:srgbClr val="000000"/>
              </a:solidFill>
              <a:uFill>
                <a:solidFill>
                  <a:srgbClr val="FFFFFF"/>
                </a:solidFill>
              </a:uFill>
              <a:latin typeface="Century Gothic"/>
              <a:cs typeface="+mn-cs"/>
            </a:endParaRPr>
          </a:p>
        </p:txBody>
      </p:sp>
      <p:sp>
        <p:nvSpPr>
          <p:cNvPr id="157" name="TextShape 2"/>
          <p:cNvSpPr txBox="1"/>
          <p:nvPr/>
        </p:nvSpPr>
        <p:spPr>
          <a:xfrm>
            <a:off x="685800" y="1989138"/>
            <a:ext cx="10820400" cy="4538662"/>
          </a:xfrm>
          <a:prstGeom prst="rect">
            <a:avLst/>
          </a:prstGeom>
          <a:noFill/>
          <a:ln>
            <a:noFill/>
          </a:ln>
        </p:spPr>
        <p:txBody>
          <a:bodyPr/>
          <a:lstStyle/>
          <a:p>
            <a:pPr fontAlgn="auto">
              <a:spcBef>
                <a:spcPts val="0"/>
              </a:spcBef>
              <a:spcAft>
                <a:spcPts val="0"/>
              </a:spcAft>
              <a:defRPr/>
            </a:pPr>
            <a:r>
              <a:rPr lang="en-US" sz="2200" spc="-1">
                <a:solidFill>
                  <a:srgbClr val="000000"/>
                </a:solidFill>
                <a:uFill>
                  <a:solidFill>
                    <a:srgbClr val="FFFFFF"/>
                  </a:solidFill>
                </a:uFill>
                <a:latin typeface="Century Gothic"/>
                <a:cs typeface="+mn-cs"/>
              </a:rPr>
              <a:t>Istituita nel 1998, svolge un ruolo primario nell’attuazione della politica monetaria dell’Unione in generale e nella difesa dell’euro. La BCE, insieme alle banche centrali degli Stati membri, forma l’ «Eurosistema».</a:t>
            </a:r>
          </a:p>
          <a:p>
            <a:pPr fontAlgn="auto">
              <a:spcBef>
                <a:spcPts val="0"/>
              </a:spcBef>
              <a:spcAft>
                <a:spcPts val="0"/>
              </a:spcAft>
              <a:defRPr/>
            </a:pPr>
            <a:r>
              <a:rPr lang="en-US" sz="2200" spc="-1">
                <a:solidFill>
                  <a:srgbClr val="000000"/>
                </a:solidFill>
                <a:uFill>
                  <a:solidFill>
                    <a:srgbClr val="FFFFFF"/>
                  </a:solidFill>
                </a:uFill>
                <a:latin typeface="Century Gothic"/>
                <a:cs typeface="+mn-cs"/>
              </a:rPr>
              <a:t>Ha sede a Francoforte.</a:t>
            </a:r>
          </a:p>
        </p:txBody>
      </p:sp>
      <p:pic>
        <p:nvPicPr>
          <p:cNvPr id="158" name="Immagine 3"/>
          <p:cNvPicPr/>
          <p:nvPr/>
        </p:nvPicPr>
        <p:blipFill>
          <a:blip r:embed="rId2"/>
          <a:stretch/>
        </p:blipFill>
        <p:spPr>
          <a:xfrm>
            <a:off x="3667125" y="3817938"/>
            <a:ext cx="4086225" cy="27114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2946400" y="211138"/>
            <a:ext cx="8610600" cy="1292225"/>
          </a:xfrm>
          <a:prstGeom prst="rect">
            <a:avLst/>
          </a:prstGeom>
          <a:noFill/>
          <a:ln>
            <a:noFill/>
          </a:ln>
        </p:spPr>
        <p:txBody>
          <a:bodyPr anchor="ctr"/>
          <a:lstStyle/>
          <a:p>
            <a:pPr algn="r" fontAlgn="auto">
              <a:lnSpc>
                <a:spcPct val="90000"/>
              </a:lnSpc>
              <a:spcBef>
                <a:spcPts val="0"/>
              </a:spcBef>
              <a:spcAft>
                <a:spcPts val="0"/>
              </a:spcAft>
              <a:defRPr/>
            </a:pPr>
            <a:r>
              <a:rPr lang="en-US" sz="3200" cap="all" spc="-1">
                <a:solidFill>
                  <a:srgbClr val="000000"/>
                </a:solidFill>
                <a:uFill>
                  <a:solidFill>
                    <a:srgbClr val="FFFFFF"/>
                  </a:solidFill>
                </a:uFill>
                <a:latin typeface="Century Gothic"/>
                <a:cs typeface="+mn-cs"/>
              </a:rPr>
              <a:t>La bce ha tre organi decisionali:</a:t>
            </a:r>
            <a:endParaRPr lang="en-US" spc="-1">
              <a:solidFill>
                <a:srgbClr val="000000"/>
              </a:solidFill>
              <a:uFill>
                <a:solidFill>
                  <a:srgbClr val="FFFFFF"/>
                </a:solidFill>
              </a:uFill>
              <a:latin typeface="Century Gothic"/>
              <a:cs typeface="+mn-cs"/>
            </a:endParaRPr>
          </a:p>
        </p:txBody>
      </p:sp>
      <p:sp>
        <p:nvSpPr>
          <p:cNvPr id="160" name="TextShape 2"/>
          <p:cNvSpPr txBox="1"/>
          <p:nvPr/>
        </p:nvSpPr>
        <p:spPr>
          <a:xfrm>
            <a:off x="61913" y="1411288"/>
            <a:ext cx="11712575" cy="5446712"/>
          </a:xfrm>
          <a:prstGeom prst="rect">
            <a:avLst/>
          </a:prstGeom>
          <a:noFill/>
          <a:ln>
            <a:noFill/>
          </a:ln>
        </p:spPr>
        <p:txBody>
          <a:bodyPr/>
          <a:lstStyle/>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Il Consiglio direttivo: valuta gli sviluppi economici e monetari, stabilisce la politica monetaria dell’eurozona e fissa i tassi di interesse applicabili ai prestiti erogati dalla BCE alle banche commerciali;</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Il Comitato esecutivo: attua la politica monetaria, gestisce gli affari correnti, prepara le riunioni del Consiglio direttivo ed esercita i poteri che gli vengono delegati dal Consiglio direttivo;</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Il Consiglio generale: concorre all’adempimento delle funzioni consultive e di coordinamento e ai preparativi necessari per l’allargamento futuro dell’area dell’euro.</a:t>
            </a:r>
          </a:p>
          <a:p>
            <a:pPr fontAlgn="auto">
              <a:spcBef>
                <a:spcPts val="0"/>
              </a:spcBef>
              <a:spcAft>
                <a:spcPts val="0"/>
              </a:spcAft>
              <a:defRPr/>
            </a:pPr>
            <a:r>
              <a:rPr lang="en-US" sz="2200" spc="-1">
                <a:solidFill>
                  <a:srgbClr val="000000"/>
                </a:solidFill>
                <a:uFill>
                  <a:solidFill>
                    <a:srgbClr val="FFFFFF"/>
                  </a:solidFill>
                </a:uFill>
                <a:latin typeface="Century Gothic"/>
                <a:cs typeface="+mn-cs"/>
              </a:rPr>
              <a:t>Il Presidente della BCE è Mario Draghi(rimarrà in carica fino al 31 ottobre 2019).</a:t>
            </a:r>
          </a:p>
        </p:txBody>
      </p:sp>
      <p:pic>
        <p:nvPicPr>
          <p:cNvPr id="161" name="Immagine 3"/>
          <p:cNvPicPr/>
          <p:nvPr/>
        </p:nvPicPr>
        <p:blipFill>
          <a:blip r:embed="rId2"/>
          <a:stretch/>
        </p:blipFill>
        <p:spPr>
          <a:xfrm>
            <a:off x="4286250" y="4919663"/>
            <a:ext cx="3263900" cy="18478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6294438" y="519113"/>
            <a:ext cx="5211762" cy="1293812"/>
          </a:xfrm>
          <a:prstGeom prst="rect">
            <a:avLst/>
          </a:prstGeom>
          <a:noFill/>
          <a:ln>
            <a:noFill/>
          </a:ln>
        </p:spPr>
        <p:txBody>
          <a:bodyPr anchor="ctr"/>
          <a:lstStyle/>
          <a:p>
            <a:pPr algn="r" fontAlgn="auto">
              <a:lnSpc>
                <a:spcPct val="90000"/>
              </a:lnSpc>
              <a:spcBef>
                <a:spcPts val="0"/>
              </a:spcBef>
              <a:spcAft>
                <a:spcPts val="0"/>
              </a:spcAft>
              <a:defRPr/>
            </a:pPr>
            <a:r>
              <a:rPr lang="en-US" sz="4000" cap="all" spc="-1">
                <a:solidFill>
                  <a:srgbClr val="000000"/>
                </a:solidFill>
                <a:uFill>
                  <a:solidFill>
                    <a:srgbClr val="FFFFFF"/>
                  </a:solidFill>
                </a:uFill>
                <a:latin typeface="Century Gothic"/>
                <a:cs typeface="+mn-cs"/>
              </a:rPr>
              <a:t>La carta dei diritti FONDAMENTALI</a:t>
            </a:r>
            <a:endParaRPr lang="en-US" spc="-1">
              <a:solidFill>
                <a:srgbClr val="000000"/>
              </a:solidFill>
              <a:uFill>
                <a:solidFill>
                  <a:srgbClr val="FFFFFF"/>
                </a:solidFill>
              </a:uFill>
              <a:latin typeface="Century Gothic"/>
              <a:cs typeface="+mn-cs"/>
            </a:endParaRPr>
          </a:p>
        </p:txBody>
      </p:sp>
      <p:sp>
        <p:nvSpPr>
          <p:cNvPr id="163" name="TextShape 2"/>
          <p:cNvSpPr txBox="1"/>
          <p:nvPr/>
        </p:nvSpPr>
        <p:spPr>
          <a:xfrm>
            <a:off x="685800" y="2193925"/>
            <a:ext cx="10820400" cy="4024313"/>
          </a:xfrm>
          <a:prstGeom prst="rect">
            <a:avLst/>
          </a:prstGeom>
          <a:noFill/>
          <a:ln>
            <a:noFill/>
          </a:ln>
        </p:spPr>
        <p:txBody>
          <a:bodyPr/>
          <a:lstStyle/>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La Carta riprende e raccoglie in un unico testo i diritti civili, politici, economici e sociali comuni agli Stati membri;</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La Carta dei diritti fondamentali dell’Unione è stata scritta da un organo chiamato Convenzione;</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È stata approvata per la prima volta, in occasione del vertice di Nizza del 2000;</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Il 12 dicembre 2007, a Strasburgo, i Presidenti di Commissione, Parlamento e Consiglio europei, hanno firmato la Carta dei diritti fondamentali;</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Il 13 dicembre 2007 è stata inserita nel Trattato unico a Lisbona;</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Il testo della Carta è costituito da 54 articoli, suddivisi in sette titoli: dignità, libertà, uguaglianza, solidarietà, cittadinanza, giustizia.</a:t>
            </a: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2509838" y="763588"/>
            <a:ext cx="8996362" cy="1293812"/>
          </a:xfrm>
          <a:prstGeom prst="rect">
            <a:avLst/>
          </a:prstGeom>
          <a:noFill/>
          <a:ln>
            <a:noFill/>
          </a:ln>
        </p:spPr>
        <p:txBody>
          <a:bodyPr anchor="ctr"/>
          <a:lstStyle/>
          <a:p>
            <a:pPr algn="r" fontAlgn="auto">
              <a:lnSpc>
                <a:spcPct val="90000"/>
              </a:lnSpc>
              <a:spcBef>
                <a:spcPts val="0"/>
              </a:spcBef>
              <a:spcAft>
                <a:spcPts val="0"/>
              </a:spcAft>
              <a:defRPr/>
            </a:pPr>
            <a:r>
              <a:rPr lang="en-US" sz="4200" cap="all" spc="-1">
                <a:solidFill>
                  <a:srgbClr val="000000"/>
                </a:solidFill>
                <a:uFill>
                  <a:solidFill>
                    <a:srgbClr val="FFFFFF"/>
                  </a:solidFill>
                </a:uFill>
                <a:latin typeface="Century Gothic"/>
                <a:cs typeface="+mn-cs"/>
              </a:rPr>
              <a:t>Le fonti del diritto DELL’unione</a:t>
            </a:r>
            <a:endParaRPr lang="en-US" spc="-1">
              <a:solidFill>
                <a:srgbClr val="000000"/>
              </a:solidFill>
              <a:uFill>
                <a:solidFill>
                  <a:srgbClr val="FFFFFF"/>
                </a:solidFill>
              </a:uFill>
              <a:latin typeface="Century Gothic"/>
              <a:cs typeface="+mn-cs"/>
            </a:endParaRPr>
          </a:p>
        </p:txBody>
      </p:sp>
      <p:sp>
        <p:nvSpPr>
          <p:cNvPr id="165" name="TextShape 2"/>
          <p:cNvSpPr txBox="1"/>
          <p:nvPr/>
        </p:nvSpPr>
        <p:spPr>
          <a:xfrm>
            <a:off x="685800" y="2193925"/>
            <a:ext cx="10820400" cy="4024313"/>
          </a:xfrm>
          <a:prstGeom prst="rect">
            <a:avLst/>
          </a:prstGeom>
          <a:noFill/>
          <a:ln>
            <a:noFill/>
          </a:ln>
        </p:spPr>
        <p:txBody>
          <a:bodyPr/>
          <a:lstStyle/>
          <a:p>
            <a:pPr fontAlgn="auto">
              <a:spcBef>
                <a:spcPts val="0"/>
              </a:spcBef>
              <a:spcAft>
                <a:spcPts val="0"/>
              </a:spcAft>
              <a:defRPr/>
            </a:pPr>
            <a:r>
              <a:rPr lang="en-US" sz="3600" spc="-1">
                <a:solidFill>
                  <a:srgbClr val="000000"/>
                </a:solidFill>
                <a:uFill>
                  <a:solidFill>
                    <a:srgbClr val="FFFFFF"/>
                  </a:solidFill>
                </a:uFill>
                <a:latin typeface="Century Gothic"/>
                <a:cs typeface="+mn-cs"/>
              </a:rPr>
              <a:t>Le fonti del diritto dell’Unione europea sono:</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3600" spc="-1">
                <a:solidFill>
                  <a:srgbClr val="000000"/>
                </a:solidFill>
                <a:uFill>
                  <a:solidFill>
                    <a:srgbClr val="FFFFFF"/>
                  </a:solidFill>
                </a:uFill>
                <a:latin typeface="Century Gothic"/>
                <a:cs typeface="+mn-cs"/>
              </a:rPr>
              <a:t>I trattati istitutivi delle comunità europee;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3600" spc="-1">
                <a:solidFill>
                  <a:srgbClr val="000000"/>
                </a:solidFill>
                <a:uFill>
                  <a:solidFill>
                    <a:srgbClr val="FFFFFF"/>
                  </a:solidFill>
                </a:uFill>
                <a:latin typeface="Century Gothic"/>
                <a:cs typeface="+mn-cs"/>
              </a:rPr>
              <a:t>I principi generali del diritto dell’unione;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3600" spc="-1">
                <a:solidFill>
                  <a:srgbClr val="000000"/>
                </a:solidFill>
                <a:uFill>
                  <a:solidFill>
                    <a:srgbClr val="FFFFFF"/>
                  </a:solidFill>
                </a:uFill>
                <a:latin typeface="Century Gothic"/>
                <a:cs typeface="+mn-cs"/>
              </a:rPr>
              <a:t>Trattati internazionali; </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3600" spc="-1">
                <a:solidFill>
                  <a:srgbClr val="000000"/>
                </a:solidFill>
                <a:uFill>
                  <a:solidFill>
                    <a:srgbClr val="FFFFFF"/>
                  </a:solidFill>
                </a:uFill>
                <a:latin typeface="Century Gothic"/>
                <a:cs typeface="+mn-cs"/>
              </a:rPr>
              <a:t>Norme dell’unione.</a:t>
            </a:r>
            <a:endParaRPr lang="en-US" sz="2200" spc="-1">
              <a:solidFill>
                <a:srgbClr val="000000"/>
              </a:solidFill>
              <a:uFill>
                <a:solidFill>
                  <a:srgbClr val="FFFFFF"/>
                </a:solidFill>
              </a:uFill>
              <a:latin typeface="Century Gothic"/>
              <a:cs typeface="+mn-cs"/>
            </a:endParaRP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2895600" y="763588"/>
            <a:ext cx="8610600" cy="1293812"/>
          </a:xfrm>
          <a:prstGeom prst="rect">
            <a:avLst/>
          </a:prstGeom>
          <a:noFill/>
          <a:ln>
            <a:noFill/>
          </a:ln>
        </p:spPr>
        <p:txBody>
          <a:bodyPr anchor="ctr"/>
          <a:lstStyle/>
          <a:p>
            <a:pPr fontAlgn="auto">
              <a:spcBef>
                <a:spcPts val="0"/>
              </a:spcBef>
              <a:spcAft>
                <a:spcPts val="0"/>
              </a:spcAft>
              <a:defRPr/>
            </a:pPr>
            <a:endParaRPr lang="en-US" spc="-1">
              <a:solidFill>
                <a:srgbClr val="000000"/>
              </a:solidFill>
              <a:uFill>
                <a:solidFill>
                  <a:srgbClr val="FFFFFF"/>
                </a:solidFill>
              </a:uFill>
              <a:latin typeface="Century Gothic"/>
              <a:cs typeface="+mn-cs"/>
            </a:endParaRPr>
          </a:p>
        </p:txBody>
      </p:sp>
      <p:sp>
        <p:nvSpPr>
          <p:cNvPr id="167" name="TextShape 2"/>
          <p:cNvSpPr txBox="1"/>
          <p:nvPr/>
        </p:nvSpPr>
        <p:spPr>
          <a:xfrm>
            <a:off x="412750" y="1417638"/>
            <a:ext cx="11334750" cy="4581525"/>
          </a:xfrm>
          <a:prstGeom prst="rect">
            <a:avLst/>
          </a:prstGeom>
          <a:noFill/>
          <a:ln>
            <a:noFill/>
          </a:ln>
        </p:spPr>
        <p:txBody>
          <a:bodyPr/>
          <a:lstStyle/>
          <a:p>
            <a:pPr fontAlgn="auto">
              <a:spcBef>
                <a:spcPts val="0"/>
              </a:spcBef>
              <a:spcAft>
                <a:spcPts val="0"/>
              </a:spcAft>
              <a:defRPr/>
            </a:pPr>
            <a:r>
              <a:rPr lang="en-US" sz="2800" spc="-1">
                <a:solidFill>
                  <a:srgbClr val="000000"/>
                </a:solidFill>
                <a:uFill>
                  <a:solidFill>
                    <a:srgbClr val="FFFFFF"/>
                  </a:solidFill>
                </a:uFill>
                <a:latin typeface="Century Gothic"/>
                <a:cs typeface="+mn-cs"/>
              </a:rPr>
              <a:t>L’Unione europea ha la facoltà di emanare atti giuridici che possono essere vincolanti o non vincolanti per gli Stati; tali atti sono pubblicati nella Gazzetta Ufficiale dell’Unione europea e sono contenuti in una banca dati della commissione (Celex).</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800" spc="-1">
                <a:solidFill>
                  <a:srgbClr val="000000"/>
                </a:solidFill>
                <a:uFill>
                  <a:solidFill>
                    <a:srgbClr val="FFFFFF"/>
                  </a:solidFill>
                </a:uFill>
                <a:latin typeface="Century Gothic"/>
                <a:cs typeface="+mn-cs"/>
              </a:rPr>
              <a:t>Gli atti giuridici dell’Unione europea sono:</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Regolamenti;</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Direttive;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Decisioni;</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Raccomandazioni.</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400" cap="all" spc="-1">
                <a:solidFill>
                  <a:srgbClr val="000000"/>
                </a:solidFill>
                <a:uFill>
                  <a:solidFill>
                    <a:srgbClr val="FFFFFF"/>
                  </a:solidFill>
                </a:uFill>
                <a:latin typeface="Century Gothic"/>
                <a:cs typeface="+mn-cs"/>
              </a:rPr>
              <a:t>DIRITTO DELL’UNIONE</a:t>
            </a:r>
            <a:endParaRPr lang="en-US" spc="-1">
              <a:solidFill>
                <a:srgbClr val="000000"/>
              </a:solidFill>
              <a:uFill>
                <a:solidFill>
                  <a:srgbClr val="FFFFFF"/>
                </a:solidFill>
              </a:uFill>
              <a:latin typeface="Century Gothic"/>
              <a:cs typeface="+mn-cs"/>
            </a:endParaRPr>
          </a:p>
        </p:txBody>
      </p:sp>
      <p:sp>
        <p:nvSpPr>
          <p:cNvPr id="169" name="TextShape 2"/>
          <p:cNvSpPr txBox="1"/>
          <p:nvPr/>
        </p:nvSpPr>
        <p:spPr>
          <a:xfrm>
            <a:off x="685800" y="2193925"/>
            <a:ext cx="10820400" cy="4024313"/>
          </a:xfrm>
          <a:prstGeom prst="rect">
            <a:avLst/>
          </a:prstGeom>
          <a:noFill/>
          <a:ln>
            <a:noFill/>
          </a:ln>
        </p:spPr>
        <p:txBody>
          <a:bodyPr/>
          <a:lstStyle/>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a:p>
            <a:pPr algn="ctr" fontAlgn="auto">
              <a:spcBef>
                <a:spcPts val="0"/>
              </a:spcBef>
              <a:spcAft>
                <a:spcPts val="0"/>
              </a:spcAft>
              <a:defRPr/>
            </a:pPr>
            <a:r>
              <a:rPr lang="en-US" sz="4000" spc="-1">
                <a:solidFill>
                  <a:srgbClr val="000000"/>
                </a:solidFill>
                <a:uFill>
                  <a:solidFill>
                    <a:srgbClr val="FFFFFF"/>
                  </a:solidFill>
                </a:uFill>
                <a:latin typeface="Century Gothic"/>
                <a:cs typeface="+mn-cs"/>
              </a:rPr>
              <a:t>Può accadere che un regolamento europeo direttamente applicabile sia in conflitto con una norma interna dello Stato: in questo caso il diritto dell’unione prevale sulla legge nazionale</a:t>
            </a:r>
            <a:endParaRPr lang="en-US" sz="2200" spc="-1">
              <a:solidFill>
                <a:srgbClr val="000000"/>
              </a:solidFill>
              <a:uFill>
                <a:solidFill>
                  <a:srgbClr val="FFFFFF"/>
                </a:solidFill>
              </a:uFill>
              <a:latin typeface="Century Gothic"/>
              <a:cs typeface="+mn-cs"/>
            </a:endParaRP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400" cap="all" spc="-1">
                <a:solidFill>
                  <a:srgbClr val="000000"/>
                </a:solidFill>
                <a:uFill>
                  <a:solidFill>
                    <a:srgbClr val="FFFFFF"/>
                  </a:solidFill>
                </a:uFill>
                <a:latin typeface="Century Gothic"/>
                <a:cs typeface="+mn-cs"/>
              </a:rPr>
              <a:t>LA CITTADINANZA EUROPEA</a:t>
            </a:r>
            <a:endParaRPr lang="en-US" spc="-1">
              <a:solidFill>
                <a:srgbClr val="000000"/>
              </a:solidFill>
              <a:uFill>
                <a:solidFill>
                  <a:srgbClr val="FFFFFF"/>
                </a:solidFill>
              </a:uFill>
              <a:latin typeface="Century Gothic"/>
              <a:cs typeface="+mn-cs"/>
            </a:endParaRPr>
          </a:p>
        </p:txBody>
      </p:sp>
      <p:sp>
        <p:nvSpPr>
          <p:cNvPr id="171" name="TextShape 2"/>
          <p:cNvSpPr txBox="1"/>
          <p:nvPr/>
        </p:nvSpPr>
        <p:spPr>
          <a:xfrm>
            <a:off x="685800" y="2193925"/>
            <a:ext cx="10820400" cy="4024313"/>
          </a:xfrm>
          <a:prstGeom prst="rect">
            <a:avLst/>
          </a:prstGeom>
          <a:noFill/>
          <a:ln>
            <a:noFill/>
          </a:ln>
        </p:spPr>
        <p:txBody>
          <a:bodyPr/>
          <a:lstStyle/>
          <a:p>
            <a:pPr fontAlgn="auto">
              <a:spcBef>
                <a:spcPts val="0"/>
              </a:spcBef>
              <a:spcAft>
                <a:spcPts val="0"/>
              </a:spcAft>
              <a:defRPr/>
            </a:pPr>
            <a:r>
              <a:rPr lang="en-US" sz="2200" spc="-1">
                <a:solidFill>
                  <a:srgbClr val="000000"/>
                </a:solidFill>
                <a:uFill>
                  <a:solidFill>
                    <a:srgbClr val="FFFFFF"/>
                  </a:solidFill>
                </a:uFill>
                <a:latin typeface="Century Gothic"/>
                <a:cs typeface="+mn-cs"/>
              </a:rPr>
              <a:t>La cittadinanza europea spetta a chiunque abbia la cittadinanza di uno Stato membro. I cittadini europei hanno responsabilità e diritti all’interno dell’Unione e svolgono un ruolo attivo nel suo sviluppo.</a:t>
            </a:r>
          </a:p>
          <a:p>
            <a:pPr fontAlgn="auto">
              <a:spcBef>
                <a:spcPts val="0"/>
              </a:spcBef>
              <a:spcAft>
                <a:spcPts val="0"/>
              </a:spcAft>
              <a:defRPr/>
            </a:pPr>
            <a:r>
              <a:rPr lang="en-US" sz="2200" spc="-1">
                <a:solidFill>
                  <a:srgbClr val="000000"/>
                </a:solidFill>
                <a:uFill>
                  <a:solidFill>
                    <a:srgbClr val="FFFFFF"/>
                  </a:solidFill>
                </a:uFill>
                <a:latin typeface="Century Gothic"/>
                <a:cs typeface="+mn-cs"/>
              </a:rPr>
              <a:t>I diritti legati alla cittadinanza europea sono:</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Diritto di voto;</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Diritto di petizione;</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Diritto di ricorrere al mediatore;</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Diritto di trasparenza;</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Diritto di soggiornare liberamente;</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Protezione diplomatica.</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7300913" y="268288"/>
            <a:ext cx="3763962" cy="1292225"/>
          </a:xfrm>
          <a:prstGeom prst="rect">
            <a:avLst/>
          </a:prstGeom>
          <a:noFill/>
          <a:ln>
            <a:noFill/>
          </a:ln>
        </p:spPr>
        <p:txBody>
          <a:bodyPr anchor="ctr"/>
          <a:lstStyle/>
          <a:p>
            <a:pPr algn="r" fontAlgn="auto">
              <a:lnSpc>
                <a:spcPct val="90000"/>
              </a:lnSpc>
              <a:spcBef>
                <a:spcPts val="0"/>
              </a:spcBef>
              <a:spcAft>
                <a:spcPts val="0"/>
              </a:spcAft>
              <a:defRPr/>
            </a:pPr>
            <a:r>
              <a:rPr lang="en-US" sz="4200" cap="all" spc="-1">
                <a:solidFill>
                  <a:srgbClr val="000000"/>
                </a:solidFill>
                <a:uFill>
                  <a:solidFill>
                    <a:srgbClr val="FFFFFF"/>
                  </a:solidFill>
                </a:uFill>
                <a:latin typeface="Century Gothic"/>
                <a:cs typeface="+mn-cs"/>
              </a:rPr>
              <a:t>DIRITTI UMANI</a:t>
            </a:r>
            <a:endParaRPr lang="en-US" spc="-1">
              <a:solidFill>
                <a:srgbClr val="000000"/>
              </a:solidFill>
              <a:uFill>
                <a:solidFill>
                  <a:srgbClr val="FFFFFF"/>
                </a:solidFill>
              </a:uFill>
              <a:latin typeface="Century Gothic"/>
              <a:cs typeface="+mn-cs"/>
            </a:endParaRPr>
          </a:p>
        </p:txBody>
      </p:sp>
      <p:sp>
        <p:nvSpPr>
          <p:cNvPr id="173" name="TextShape 2"/>
          <p:cNvSpPr txBox="1"/>
          <p:nvPr/>
        </p:nvSpPr>
        <p:spPr>
          <a:xfrm>
            <a:off x="698500" y="1666875"/>
            <a:ext cx="11307763" cy="4694238"/>
          </a:xfrm>
          <a:prstGeom prst="rect">
            <a:avLst/>
          </a:prstGeom>
          <a:noFill/>
          <a:ln>
            <a:noFill/>
          </a:ln>
        </p:spPr>
        <p:txBody>
          <a:bodyPr/>
          <a:lstStyle/>
          <a:p>
            <a:pPr fontAlgn="auto">
              <a:spcBef>
                <a:spcPts val="0"/>
              </a:spcBef>
              <a:spcAft>
                <a:spcPts val="0"/>
              </a:spcAft>
              <a:defRPr/>
            </a:pPr>
            <a:r>
              <a:rPr lang="en-US" sz="2000" spc="-1">
                <a:solidFill>
                  <a:srgbClr val="000000"/>
                </a:solidFill>
                <a:uFill>
                  <a:solidFill>
                    <a:srgbClr val="FFFFFF"/>
                  </a:solidFill>
                </a:uFill>
                <a:latin typeface="Century Gothic"/>
                <a:cs typeface="+mn-cs"/>
              </a:rPr>
              <a:t>Il rispetto dei diritti umani è riconosciuto non solo ai cittadini europei ma a tutti gli individui.</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Con il Trattato di Amsterdam la tutela dei diritti umani ha registrato un ulteriore rafforzamento:</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000" spc="-1">
                <a:solidFill>
                  <a:srgbClr val="000000"/>
                </a:solidFill>
                <a:uFill>
                  <a:solidFill>
                    <a:srgbClr val="FFFFFF"/>
                  </a:solidFill>
                </a:uFill>
                <a:latin typeface="Century Gothic"/>
                <a:cs typeface="+mn-cs"/>
              </a:rPr>
              <a:t>Si ribadisce che l’Unione europea si fonda sui principi di libertà, democrazia, rispetto dei diritti dell’uomo, delle libertà fondamentali e dello Stato di diritto, principi che sono definiti comuni a tutti gli Stati membri;</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000" spc="-1">
                <a:solidFill>
                  <a:srgbClr val="000000"/>
                </a:solidFill>
                <a:uFill>
                  <a:solidFill>
                    <a:srgbClr val="FFFFFF"/>
                  </a:solidFill>
                </a:uFill>
                <a:latin typeface="Century Gothic"/>
                <a:cs typeface="+mn-cs"/>
              </a:rPr>
              <a:t>Si introduce una procedura sanzionatoria ai danni dello Stato colpevole di violare in maniera grave tali principi;</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000" spc="-1">
                <a:solidFill>
                  <a:srgbClr val="000000"/>
                </a:solidFill>
                <a:uFill>
                  <a:solidFill>
                    <a:srgbClr val="FFFFFF"/>
                  </a:solidFill>
                </a:uFill>
                <a:latin typeface="Century Gothic"/>
                <a:cs typeface="+mn-cs"/>
              </a:rPr>
              <a:t>È conferito alla Corte di giustizia il potere di vigilare sul rispetto, da parte delle istituzioni europee, dei diritti e delle libertà fondamentali;</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000" spc="-1">
                <a:solidFill>
                  <a:srgbClr val="000000"/>
                </a:solidFill>
                <a:uFill>
                  <a:solidFill>
                    <a:srgbClr val="FFFFFF"/>
                  </a:solidFill>
                </a:uFill>
                <a:latin typeface="Century Gothic"/>
                <a:cs typeface="+mn-cs"/>
              </a:rPr>
              <a:t>Il rispetto dei principi è posto come convinzione pregiudiziale per la presentazione della richiesta di adesione all’Unione;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000" spc="-1">
                <a:solidFill>
                  <a:srgbClr val="000000"/>
                </a:solidFill>
                <a:uFill>
                  <a:solidFill>
                    <a:srgbClr val="FFFFFF"/>
                  </a:solidFill>
                </a:uFill>
                <a:latin typeface="Century Gothic"/>
                <a:cs typeface="+mn-cs"/>
              </a:rPr>
              <a:t>È stabilito che l’Unione abbia il potere di prendere adeguati provvedimenti per combattere le discriminazioni.</a:t>
            </a: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2895600" y="28733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6600" cap="all" spc="-1">
                <a:solidFill>
                  <a:srgbClr val="000000"/>
                </a:solidFill>
                <a:uFill>
                  <a:solidFill>
                    <a:srgbClr val="FFFFFF"/>
                  </a:solidFill>
                </a:uFill>
                <a:latin typeface="Century Gothic"/>
                <a:cs typeface="+mn-cs"/>
              </a:rPr>
              <a:t>nascita</a:t>
            </a:r>
            <a:endParaRPr lang="en-US" spc="-1">
              <a:solidFill>
                <a:srgbClr val="000000"/>
              </a:solidFill>
              <a:uFill>
                <a:solidFill>
                  <a:srgbClr val="FFFFFF"/>
                </a:solidFill>
              </a:uFill>
              <a:latin typeface="Century Gothic"/>
              <a:cs typeface="+mn-cs"/>
            </a:endParaRPr>
          </a:p>
        </p:txBody>
      </p:sp>
      <p:sp>
        <p:nvSpPr>
          <p:cNvPr id="90" name="TextShape 2"/>
          <p:cNvSpPr txBox="1"/>
          <p:nvPr/>
        </p:nvSpPr>
        <p:spPr>
          <a:xfrm>
            <a:off x="685800" y="1820863"/>
            <a:ext cx="10820400" cy="4024312"/>
          </a:xfrm>
          <a:prstGeom prst="rect">
            <a:avLst/>
          </a:prstGeom>
          <a:noFill/>
          <a:ln>
            <a:noFill/>
          </a:ln>
        </p:spPr>
        <p:txBody>
          <a:bodyPr/>
          <a:lstStyle/>
          <a:p>
            <a:pPr marL="228600" indent="-228240" fontAlgn="auto">
              <a:lnSpc>
                <a:spcPct val="90000"/>
              </a:lnSpc>
              <a:spcBef>
                <a:spcPts val="0"/>
              </a:spcBef>
              <a:spcAft>
                <a:spcPts val="0"/>
              </a:spcAft>
              <a:buClr>
                <a:srgbClr val="000000"/>
              </a:buClr>
              <a:buFont typeface="Arial"/>
              <a:buChar char="•"/>
              <a:defRPr/>
            </a:pPr>
            <a:r>
              <a:rPr lang="en-US" sz="2600" spc="-1">
                <a:solidFill>
                  <a:srgbClr val="000000"/>
                </a:solidFill>
                <a:uFill>
                  <a:solidFill>
                    <a:srgbClr val="FFFFFF"/>
                  </a:solidFill>
                </a:uFill>
                <a:latin typeface="Century Gothic"/>
                <a:cs typeface="+mn-cs"/>
              </a:rPr>
              <a:t>Il 9 maggio 1950 viene formulato un accordo comune tra Francia e Germania per creare un mercato comune dell’acciaio e del carbone;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600" spc="-1">
                <a:solidFill>
                  <a:srgbClr val="000000"/>
                </a:solidFill>
                <a:uFill>
                  <a:solidFill>
                    <a:srgbClr val="FFFFFF"/>
                  </a:solidFill>
                </a:uFill>
                <a:latin typeface="Century Gothic"/>
                <a:cs typeface="+mn-cs"/>
              </a:rPr>
              <a:t>Il 18 aprile 1951 nasce la CECA, a cui aderiscono Germania, Italia, Belgio, Paesi Bassi, Lussemburgo e Francia;</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600" spc="-1">
                <a:solidFill>
                  <a:srgbClr val="000000"/>
                </a:solidFill>
                <a:uFill>
                  <a:solidFill>
                    <a:srgbClr val="FFFFFF"/>
                  </a:solidFill>
                </a:uFill>
                <a:latin typeface="Century Gothic"/>
                <a:cs typeface="+mn-cs"/>
              </a:rPr>
              <a:t>Il 25 marzo 1957, i sei Stati membri, firmano il trattato per l’istituzione dell’Euratom e della CEE;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600" spc="-1">
                <a:solidFill>
                  <a:srgbClr val="000000"/>
                </a:solidFill>
                <a:uFill>
                  <a:solidFill>
                    <a:srgbClr val="FFFFFF"/>
                  </a:solidFill>
                </a:uFill>
                <a:latin typeface="Century Gothic"/>
                <a:cs typeface="+mn-cs"/>
              </a:rPr>
              <a:t>Nel 1968 viene raggiunto l’obiettivo della CE, creare un’unione doganale in cui non sono previsti ostacoli per la libera circolazione insieme alla coesione economica e sociale.</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2895600" y="763588"/>
            <a:ext cx="8610600" cy="1293812"/>
          </a:xfrm>
          <a:prstGeom prst="rect">
            <a:avLst/>
          </a:prstGeom>
          <a:noFill/>
          <a:ln>
            <a:noFill/>
          </a:ln>
        </p:spPr>
        <p:txBody>
          <a:bodyPr anchor="ctr"/>
          <a:lstStyle/>
          <a:p>
            <a:pPr fontAlgn="auto">
              <a:spcBef>
                <a:spcPts val="0"/>
              </a:spcBef>
              <a:spcAft>
                <a:spcPts val="0"/>
              </a:spcAft>
              <a:defRPr/>
            </a:pPr>
            <a:endParaRPr lang="en-US" spc="-1">
              <a:solidFill>
                <a:srgbClr val="000000"/>
              </a:solidFill>
              <a:uFill>
                <a:solidFill>
                  <a:srgbClr val="FFFFFF"/>
                </a:solidFill>
              </a:uFill>
              <a:latin typeface="Century Gothic"/>
              <a:cs typeface="+mn-cs"/>
            </a:endParaRPr>
          </a:p>
        </p:txBody>
      </p:sp>
      <p:sp>
        <p:nvSpPr>
          <p:cNvPr id="175" name="TextShape 2"/>
          <p:cNvSpPr txBox="1"/>
          <p:nvPr/>
        </p:nvSpPr>
        <p:spPr>
          <a:xfrm>
            <a:off x="685800" y="2193925"/>
            <a:ext cx="10820400" cy="4024313"/>
          </a:xfrm>
          <a:prstGeom prst="rect">
            <a:avLst/>
          </a:prstGeom>
          <a:noFill/>
          <a:ln>
            <a:noFill/>
          </a:ln>
        </p:spPr>
        <p:txBody>
          <a:bodyPr/>
          <a:lstStyle/>
          <a:p>
            <a:pPr algn="ctr" fontAlgn="auto">
              <a:spcBef>
                <a:spcPts val="0"/>
              </a:spcBef>
              <a:spcAft>
                <a:spcPts val="0"/>
              </a:spcAft>
              <a:defRPr/>
            </a:pPr>
            <a:r>
              <a:rPr lang="en-US" sz="9600" spc="-1">
                <a:solidFill>
                  <a:srgbClr val="000000"/>
                </a:solidFill>
                <a:uFill>
                  <a:solidFill>
                    <a:srgbClr val="FFFFFF"/>
                  </a:solidFill>
                </a:uFill>
                <a:latin typeface="Century Gothic"/>
                <a:cs typeface="+mn-cs"/>
              </a:rPr>
              <a:t>POLITICHE COMUNITARIE</a:t>
            </a: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400" cap="all" spc="-1">
                <a:solidFill>
                  <a:srgbClr val="000000"/>
                </a:solidFill>
                <a:uFill>
                  <a:solidFill>
                    <a:srgbClr val="FFFFFF"/>
                  </a:solidFill>
                </a:uFill>
                <a:latin typeface="Century Gothic"/>
                <a:cs typeface="+mn-cs"/>
              </a:rPr>
              <a:t>Unione economica e monetaria</a:t>
            </a:r>
            <a:endParaRPr lang="en-US" spc="-1">
              <a:solidFill>
                <a:srgbClr val="000000"/>
              </a:solidFill>
              <a:uFill>
                <a:solidFill>
                  <a:srgbClr val="FFFFFF"/>
                </a:solidFill>
              </a:uFill>
              <a:latin typeface="Century Gothic"/>
              <a:cs typeface="+mn-cs"/>
            </a:endParaRPr>
          </a:p>
        </p:txBody>
      </p:sp>
      <p:sp>
        <p:nvSpPr>
          <p:cNvPr id="177" name="TextShape 2"/>
          <p:cNvSpPr txBox="1"/>
          <p:nvPr/>
        </p:nvSpPr>
        <p:spPr>
          <a:xfrm>
            <a:off x="685800" y="2193925"/>
            <a:ext cx="10820400" cy="4024313"/>
          </a:xfrm>
          <a:prstGeom prst="rect">
            <a:avLst/>
          </a:prstGeom>
          <a:noFill/>
          <a:ln>
            <a:noFill/>
          </a:ln>
        </p:spPr>
        <p:txBody>
          <a:bodyPr/>
          <a:lstStyle/>
          <a:p>
            <a:pPr algn="ctr" fontAlgn="auto">
              <a:spcBef>
                <a:spcPts val="0"/>
              </a:spcBef>
              <a:spcAft>
                <a:spcPts val="0"/>
              </a:spcAft>
              <a:defRPr/>
            </a:pPr>
            <a:r>
              <a:rPr lang="en-US" sz="3600" spc="-1">
                <a:solidFill>
                  <a:srgbClr val="000000"/>
                </a:solidFill>
                <a:uFill>
                  <a:solidFill>
                    <a:srgbClr val="FFFFFF"/>
                  </a:solidFill>
                </a:uFill>
                <a:latin typeface="Century Gothic"/>
                <a:cs typeface="+mn-cs"/>
              </a:rPr>
              <a:t>È stata avviata con il trattato di Maastricht, il cui obiettivo finale è di creare una moneta unica europea e una politica monetaria unitaria all’interno dell’Unione.</a:t>
            </a:r>
            <a:endParaRPr lang="en-US" sz="2200" spc="-1">
              <a:solidFill>
                <a:srgbClr val="000000"/>
              </a:solidFill>
              <a:uFill>
                <a:solidFill>
                  <a:srgbClr val="FFFFFF"/>
                </a:solidFill>
              </a:uFill>
              <a:latin typeface="Century Gothic"/>
              <a:cs typeface="+mn-cs"/>
            </a:endParaRPr>
          </a:p>
          <a:p>
            <a:pPr algn="ctr" fontAlgn="auto">
              <a:spcBef>
                <a:spcPts val="0"/>
              </a:spcBef>
              <a:spcAft>
                <a:spcPts val="0"/>
              </a:spcAft>
              <a:defRPr/>
            </a:pPr>
            <a:r>
              <a:rPr lang="en-US" sz="3600" spc="-1">
                <a:solidFill>
                  <a:srgbClr val="000000"/>
                </a:solidFill>
                <a:uFill>
                  <a:solidFill>
                    <a:srgbClr val="FFFFFF"/>
                  </a:solidFill>
                </a:uFill>
                <a:latin typeface="Century Gothic"/>
                <a:cs typeface="+mn-cs"/>
              </a:rPr>
              <a:t>Per raggiungere questo traguardo, gli Stati membri devono rispettare alcuni criteri di convergenza.</a:t>
            </a: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400" cap="all" spc="-1">
                <a:solidFill>
                  <a:srgbClr val="000000"/>
                </a:solidFill>
                <a:uFill>
                  <a:solidFill>
                    <a:srgbClr val="FFFFFF"/>
                  </a:solidFill>
                </a:uFill>
                <a:latin typeface="Century Gothic"/>
                <a:cs typeface="+mn-cs"/>
              </a:rPr>
              <a:t>Criteri di convergenza</a:t>
            </a:r>
            <a:endParaRPr lang="en-US" spc="-1">
              <a:solidFill>
                <a:srgbClr val="000000"/>
              </a:solidFill>
              <a:uFill>
                <a:solidFill>
                  <a:srgbClr val="FFFFFF"/>
                </a:solidFill>
              </a:uFill>
              <a:latin typeface="Century Gothic"/>
              <a:cs typeface="+mn-cs"/>
            </a:endParaRPr>
          </a:p>
        </p:txBody>
      </p:sp>
      <p:sp>
        <p:nvSpPr>
          <p:cNvPr id="179" name="TextShape 2"/>
          <p:cNvSpPr txBox="1"/>
          <p:nvPr/>
        </p:nvSpPr>
        <p:spPr>
          <a:xfrm>
            <a:off x="685800" y="2193925"/>
            <a:ext cx="10820400" cy="4024313"/>
          </a:xfrm>
          <a:prstGeom prst="rect">
            <a:avLst/>
          </a:prstGeom>
          <a:noFill/>
          <a:ln>
            <a:noFill/>
          </a:ln>
        </p:spPr>
        <p:txBody>
          <a:bodyPr/>
          <a:lstStyle/>
          <a:p>
            <a:pPr fontAlgn="auto">
              <a:spcBef>
                <a:spcPts val="0"/>
              </a:spcBef>
              <a:spcAft>
                <a:spcPts val="0"/>
              </a:spcAft>
              <a:defRPr/>
            </a:pPr>
            <a:r>
              <a:rPr lang="en-US" sz="2400" spc="-1">
                <a:solidFill>
                  <a:srgbClr val="000000"/>
                </a:solidFill>
                <a:uFill>
                  <a:solidFill>
                    <a:srgbClr val="FFFFFF"/>
                  </a:solidFill>
                </a:uFill>
                <a:latin typeface="Century Gothic"/>
                <a:cs typeface="+mn-cs"/>
              </a:rPr>
              <a:t>Requisiti in materia economica e finanziaria in grado di assicurare uno sviluppo economico e una situazione di bilancio uniforme. </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400" spc="-1">
                <a:solidFill>
                  <a:srgbClr val="000000"/>
                </a:solidFill>
                <a:uFill>
                  <a:solidFill>
                    <a:srgbClr val="FFFFFF"/>
                  </a:solidFill>
                </a:uFill>
                <a:latin typeface="Century Gothic"/>
                <a:cs typeface="+mn-cs"/>
              </a:rPr>
              <a:t>I criteri di convergenza sono:</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Stabilità del cambio;</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Stabilità dei prezzi;</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Uniformità dei tassi di interesse;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Contenimento del debito pubblico;</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Riduzione del deficit pubblico.</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5400" cap="all" spc="-1">
                <a:solidFill>
                  <a:srgbClr val="000000"/>
                </a:solidFill>
                <a:uFill>
                  <a:solidFill>
                    <a:srgbClr val="FFFFFF"/>
                  </a:solidFill>
                </a:uFill>
                <a:latin typeface="Century Gothic"/>
                <a:cs typeface="+mn-cs"/>
              </a:rPr>
              <a:t>Prima fase</a:t>
            </a:r>
            <a:endParaRPr lang="en-US" spc="-1">
              <a:solidFill>
                <a:srgbClr val="000000"/>
              </a:solidFill>
              <a:uFill>
                <a:solidFill>
                  <a:srgbClr val="FFFFFF"/>
                </a:solidFill>
              </a:uFill>
              <a:latin typeface="Century Gothic"/>
              <a:cs typeface="+mn-cs"/>
            </a:endParaRPr>
          </a:p>
        </p:txBody>
      </p:sp>
      <p:sp>
        <p:nvSpPr>
          <p:cNvPr id="181" name="TextShape 2"/>
          <p:cNvSpPr txBox="1"/>
          <p:nvPr/>
        </p:nvSpPr>
        <p:spPr>
          <a:xfrm>
            <a:off x="685800" y="2193925"/>
            <a:ext cx="10820400" cy="4024313"/>
          </a:xfrm>
          <a:prstGeom prst="rect">
            <a:avLst/>
          </a:prstGeom>
          <a:noFill/>
          <a:ln>
            <a:noFill/>
          </a:ln>
        </p:spPr>
        <p:txBody>
          <a:bodyPr/>
          <a:lstStyle/>
          <a:p>
            <a:r>
              <a:rPr lang="en-US" sz="3200">
                <a:solidFill>
                  <a:srgbClr val="000000"/>
                </a:solidFill>
                <a:latin typeface="Century Gothic" pitchFamily="34" charset="0"/>
                <a:cs typeface="DejaVu Sans" pitchFamily="34" charset="0"/>
              </a:rPr>
              <a:t>Inizia il 1° luglio 1990 e prevede la liberalizzazione dei movimenti di capitali e l’abolizione dei controlli e delle restrizioni nei cambi, permettendo a tutti i cittadini europei di poter investire i propri risparmi in qualsiasi Paese dell’Unione; prosegue poi col rafforzamento del coordinamento delle politiche economiche degli Stati membri</a:t>
            </a:r>
            <a:r>
              <a:rPr lang="en-US" sz="2800">
                <a:solidFill>
                  <a:srgbClr val="000000"/>
                </a:solidFill>
                <a:latin typeface="Century Gothic" pitchFamily="34" charset="0"/>
                <a:cs typeface="DejaVu Sans" pitchFamily="34" charset="0"/>
              </a:rPr>
              <a:t>.</a:t>
            </a:r>
            <a:endParaRPr lang="en-US" sz="2200">
              <a:solidFill>
                <a:srgbClr val="000000"/>
              </a:solidFill>
              <a:latin typeface="Century Gothic" pitchFamily="34" charset="0"/>
              <a:cs typeface="DejaVu Sans" pitchFamily="34" charset="0"/>
            </a:endParaRPr>
          </a:p>
          <a:p>
            <a:pPr>
              <a:lnSpc>
                <a:spcPct val="90000"/>
              </a:lnSpc>
            </a:pPr>
            <a:endParaRPr lang="en-US" sz="2200">
              <a:solidFill>
                <a:srgbClr val="000000"/>
              </a:solidFill>
              <a:latin typeface="Century Gothic" pitchFamily="34" charset="0"/>
              <a:cs typeface="DejaVu Sans"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800" cap="all" spc="-1">
                <a:solidFill>
                  <a:srgbClr val="000000"/>
                </a:solidFill>
                <a:uFill>
                  <a:solidFill>
                    <a:srgbClr val="FFFFFF"/>
                  </a:solidFill>
                </a:uFill>
                <a:latin typeface="Century Gothic"/>
                <a:cs typeface="+mn-cs"/>
              </a:rPr>
              <a:t>Seconda fase</a:t>
            </a:r>
            <a:endParaRPr lang="en-US" spc="-1">
              <a:solidFill>
                <a:srgbClr val="000000"/>
              </a:solidFill>
              <a:uFill>
                <a:solidFill>
                  <a:srgbClr val="FFFFFF"/>
                </a:solidFill>
              </a:uFill>
              <a:latin typeface="Century Gothic"/>
              <a:cs typeface="+mn-cs"/>
            </a:endParaRPr>
          </a:p>
        </p:txBody>
      </p:sp>
      <p:sp>
        <p:nvSpPr>
          <p:cNvPr id="183" name="TextShape 2"/>
          <p:cNvSpPr txBox="1"/>
          <p:nvPr/>
        </p:nvSpPr>
        <p:spPr>
          <a:xfrm>
            <a:off x="685800" y="2193925"/>
            <a:ext cx="10820400" cy="4024313"/>
          </a:xfrm>
          <a:prstGeom prst="rect">
            <a:avLst/>
          </a:prstGeom>
          <a:noFill/>
          <a:ln>
            <a:noFill/>
          </a:ln>
        </p:spPr>
        <p:txBody>
          <a:bodyPr/>
          <a:lstStyle/>
          <a:p>
            <a:r>
              <a:rPr lang="en-US" sz="2800">
                <a:solidFill>
                  <a:srgbClr val="000000"/>
                </a:solidFill>
                <a:latin typeface="Century Gothic" pitchFamily="34" charset="0"/>
                <a:cs typeface="DejaVu Sans" pitchFamily="34" charset="0"/>
              </a:rPr>
              <a:t>Inizia il 1° luglio 1994 si caratterizza per una maggiore attenzione della Commissione europea circa il rispetto dei criteri di convergenza da parte dei singoli Stati, soprattutto attraverso l’invito ad evitare disavanzi pubblici eccessivi. Viene inoltre creato a Francoforte l’Istituto monetario europeo, con lo scopo di intensificare la cooperazione tra le banche centrali nazionali dell’Unione e di coordinare le politiche monetarie degli Stati membri per garantire la stabilità dei prezzi sul mercato.</a:t>
            </a:r>
            <a:endParaRPr lang="en-US" sz="2200">
              <a:solidFill>
                <a:srgbClr val="000000"/>
              </a:solidFill>
              <a:latin typeface="Century Gothic" pitchFamily="34" charset="0"/>
              <a:cs typeface="DejaVu Sans" pitchFamily="34" charset="0"/>
            </a:endParaRPr>
          </a:p>
          <a:p>
            <a:endParaRPr lang="en-US" sz="2200">
              <a:solidFill>
                <a:srgbClr val="000000"/>
              </a:solidFill>
              <a:latin typeface="Century Gothic" pitchFamily="34" charset="0"/>
              <a:cs typeface="DejaVu Sans"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2895600" y="650875"/>
            <a:ext cx="8610600" cy="1293813"/>
          </a:xfrm>
          <a:prstGeom prst="rect">
            <a:avLst/>
          </a:prstGeom>
          <a:noFill/>
          <a:ln>
            <a:noFill/>
          </a:ln>
        </p:spPr>
        <p:txBody>
          <a:bodyPr anchor="ctr"/>
          <a:lstStyle/>
          <a:p>
            <a:pPr algn="r" fontAlgn="auto">
              <a:lnSpc>
                <a:spcPct val="90000"/>
              </a:lnSpc>
              <a:spcBef>
                <a:spcPts val="0"/>
              </a:spcBef>
              <a:spcAft>
                <a:spcPts val="0"/>
              </a:spcAft>
              <a:defRPr/>
            </a:pPr>
            <a:r>
              <a:rPr lang="en-US" sz="5400" cap="all" spc="-1">
                <a:solidFill>
                  <a:srgbClr val="000000"/>
                </a:solidFill>
                <a:uFill>
                  <a:solidFill>
                    <a:srgbClr val="FFFFFF"/>
                  </a:solidFill>
                </a:uFill>
                <a:latin typeface="Century Gothic"/>
                <a:cs typeface="+mn-cs"/>
              </a:rPr>
              <a:t>Terza fase</a:t>
            </a:r>
            <a:endParaRPr lang="en-US" spc="-1">
              <a:solidFill>
                <a:srgbClr val="000000"/>
              </a:solidFill>
              <a:uFill>
                <a:solidFill>
                  <a:srgbClr val="FFFFFF"/>
                </a:solidFill>
              </a:uFill>
              <a:latin typeface="Century Gothic"/>
              <a:cs typeface="+mn-cs"/>
            </a:endParaRPr>
          </a:p>
        </p:txBody>
      </p:sp>
      <p:sp>
        <p:nvSpPr>
          <p:cNvPr id="185" name="TextShape 2"/>
          <p:cNvSpPr txBox="1"/>
          <p:nvPr/>
        </p:nvSpPr>
        <p:spPr>
          <a:xfrm>
            <a:off x="1008063" y="1931988"/>
            <a:ext cx="10820400" cy="4273550"/>
          </a:xfrm>
          <a:prstGeom prst="rect">
            <a:avLst/>
          </a:prstGeom>
          <a:noFill/>
          <a:ln>
            <a:noFill/>
          </a:ln>
        </p:spPr>
        <p:txBody>
          <a:bodyPr/>
          <a:lstStyle/>
          <a:p>
            <a:r>
              <a:rPr lang="en-US" sz="3600">
                <a:solidFill>
                  <a:srgbClr val="000000"/>
                </a:solidFill>
                <a:latin typeface="Century Gothic" pitchFamily="34" charset="0"/>
                <a:cs typeface="DejaVu Sans" pitchFamily="34" charset="0"/>
              </a:rPr>
              <a:t>Inizia il 1° luglio 1999 con l’istituzione della Banca centrale europea e assume in via definitiva la gestione della politica monetaria. Da tale data, le banche, le aziende e le istituzioni dei vari Stati operano in euro nei documenti ufficiali e nei cambi.</a:t>
            </a:r>
            <a:endParaRPr lang="en-US" sz="2200">
              <a:solidFill>
                <a:srgbClr val="000000"/>
              </a:solidFill>
              <a:latin typeface="Century Gothic" pitchFamily="34" charset="0"/>
              <a:cs typeface="DejaVu Sans"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2895600" y="596900"/>
            <a:ext cx="8610600" cy="1292225"/>
          </a:xfrm>
          <a:prstGeom prst="rect">
            <a:avLst/>
          </a:prstGeom>
          <a:noFill/>
          <a:ln>
            <a:noFill/>
          </a:ln>
        </p:spPr>
        <p:txBody>
          <a:bodyPr anchor="ctr"/>
          <a:lstStyle/>
          <a:p>
            <a:pPr algn="r" fontAlgn="auto">
              <a:lnSpc>
                <a:spcPct val="90000"/>
              </a:lnSpc>
              <a:spcBef>
                <a:spcPts val="0"/>
              </a:spcBef>
              <a:spcAft>
                <a:spcPts val="0"/>
              </a:spcAft>
              <a:defRPr/>
            </a:pPr>
            <a:r>
              <a:rPr lang="en-US" sz="5400" cap="all" spc="-1">
                <a:solidFill>
                  <a:srgbClr val="000000"/>
                </a:solidFill>
                <a:uFill>
                  <a:solidFill>
                    <a:srgbClr val="FFFFFF"/>
                  </a:solidFill>
                </a:uFill>
                <a:latin typeface="Century Gothic"/>
                <a:cs typeface="+mn-cs"/>
              </a:rPr>
              <a:t>L’euro</a:t>
            </a:r>
            <a:endParaRPr lang="en-US" spc="-1">
              <a:solidFill>
                <a:srgbClr val="000000"/>
              </a:solidFill>
              <a:uFill>
                <a:solidFill>
                  <a:srgbClr val="FFFFFF"/>
                </a:solidFill>
              </a:uFill>
              <a:latin typeface="Century Gothic"/>
              <a:cs typeface="+mn-cs"/>
            </a:endParaRPr>
          </a:p>
        </p:txBody>
      </p:sp>
      <p:sp>
        <p:nvSpPr>
          <p:cNvPr id="187" name="TextShape 2"/>
          <p:cNvSpPr txBox="1"/>
          <p:nvPr/>
        </p:nvSpPr>
        <p:spPr>
          <a:xfrm>
            <a:off x="685800" y="1989138"/>
            <a:ext cx="10820400" cy="4022725"/>
          </a:xfrm>
          <a:prstGeom prst="rect">
            <a:avLst/>
          </a:prstGeom>
          <a:noFill/>
          <a:ln>
            <a:noFill/>
          </a:ln>
        </p:spPr>
        <p:txBody>
          <a:bodyPr/>
          <a:lstStyle/>
          <a:p>
            <a:pPr marL="228600" indent="-227013">
              <a:lnSpc>
                <a:spcPct val="90000"/>
              </a:lnSpc>
              <a:buClr>
                <a:srgbClr val="000000"/>
              </a:buClr>
              <a:buFont typeface="Arial" charset="0"/>
              <a:buChar char="•"/>
            </a:pPr>
            <a:r>
              <a:rPr lang="en-US" sz="2800">
                <a:solidFill>
                  <a:srgbClr val="000000"/>
                </a:solidFill>
                <a:latin typeface="Century Gothic" pitchFamily="34" charset="0"/>
                <a:cs typeface="DejaVu Sans" pitchFamily="34" charset="0"/>
              </a:rPr>
              <a:t>1995 viene elaborato dal Consiglio europeo di Madrid;</a:t>
            </a:r>
            <a:endParaRPr lang="en-US" sz="2200">
              <a:solidFill>
                <a:srgbClr val="000000"/>
              </a:solidFill>
              <a:latin typeface="Century Gothic" pitchFamily="34" charset="0"/>
              <a:cs typeface="DejaVu Sans" pitchFamily="34" charset="0"/>
            </a:endParaRPr>
          </a:p>
          <a:p>
            <a:pPr marL="228600" indent="-227013">
              <a:lnSpc>
                <a:spcPct val="90000"/>
              </a:lnSpc>
              <a:buClr>
                <a:srgbClr val="000000"/>
              </a:buClr>
              <a:buFont typeface="Arial" charset="0"/>
              <a:buChar char="•"/>
            </a:pPr>
            <a:r>
              <a:rPr lang="en-US" sz="2800">
                <a:solidFill>
                  <a:srgbClr val="000000"/>
                </a:solidFill>
                <a:latin typeface="Century Gothic" pitchFamily="34" charset="0"/>
                <a:cs typeface="DejaVu Sans" pitchFamily="34" charset="0"/>
              </a:rPr>
              <a:t>1° gennaio 1999 nasce l’euro, il quale diventa la moneta ufficiale degli Stati membri</a:t>
            </a:r>
            <a:endParaRPr lang="en-US" sz="2200">
              <a:solidFill>
                <a:srgbClr val="000000"/>
              </a:solidFill>
              <a:latin typeface="Century Gothic" pitchFamily="34" charset="0"/>
              <a:cs typeface="DejaVu Sans" pitchFamily="34" charset="0"/>
            </a:endParaRPr>
          </a:p>
          <a:p>
            <a:pPr marL="228600" indent="-227013">
              <a:lnSpc>
                <a:spcPct val="90000"/>
              </a:lnSpc>
              <a:buClr>
                <a:srgbClr val="000000"/>
              </a:buClr>
              <a:buFont typeface="Arial" charset="0"/>
              <a:buChar char="•"/>
            </a:pPr>
            <a:r>
              <a:rPr lang="en-US" sz="2800">
                <a:solidFill>
                  <a:srgbClr val="000000"/>
                </a:solidFill>
                <a:latin typeface="Century Gothic" pitchFamily="34" charset="0"/>
                <a:cs typeface="DejaVu Sans" pitchFamily="34" charset="0"/>
              </a:rPr>
              <a:t>Fino al 31 dicembre 2001 l’euro viene utilizzato solo per le transizioni interbancarie</a:t>
            </a:r>
            <a:endParaRPr lang="en-US" sz="2200">
              <a:solidFill>
                <a:srgbClr val="000000"/>
              </a:solidFill>
              <a:latin typeface="Century Gothic" pitchFamily="34" charset="0"/>
              <a:cs typeface="DejaVu Sans" pitchFamily="34" charset="0"/>
            </a:endParaRPr>
          </a:p>
          <a:p>
            <a:pPr marL="228600" indent="-227013">
              <a:lnSpc>
                <a:spcPct val="90000"/>
              </a:lnSpc>
              <a:buClr>
                <a:srgbClr val="000000"/>
              </a:buClr>
              <a:buFont typeface="Arial" charset="0"/>
              <a:buChar char="•"/>
            </a:pPr>
            <a:r>
              <a:rPr lang="en-US" sz="2800">
                <a:solidFill>
                  <a:srgbClr val="000000"/>
                </a:solidFill>
                <a:latin typeface="Century Gothic" pitchFamily="34" charset="0"/>
                <a:cs typeface="DejaVu Sans" pitchFamily="34" charset="0"/>
              </a:rPr>
              <a:t>1° gennaio 2002 le banconote e le monete iniziano ad entrare in circolazione</a:t>
            </a:r>
            <a:endParaRPr lang="en-US" sz="2200">
              <a:solidFill>
                <a:srgbClr val="000000"/>
              </a:solidFill>
              <a:latin typeface="Century Gothic" pitchFamily="34" charset="0"/>
              <a:cs typeface="DejaVu Sans" pitchFamily="34" charset="0"/>
            </a:endParaRPr>
          </a:p>
          <a:p>
            <a:pPr marL="228600" indent="-227013">
              <a:lnSpc>
                <a:spcPct val="90000"/>
              </a:lnSpc>
              <a:buClr>
                <a:srgbClr val="000000"/>
              </a:buClr>
              <a:buFont typeface="Arial" charset="0"/>
              <a:buChar char="•"/>
            </a:pPr>
            <a:r>
              <a:rPr lang="en-US" sz="2800">
                <a:solidFill>
                  <a:srgbClr val="000000"/>
                </a:solidFill>
                <a:latin typeface="Century Gothic" pitchFamily="34" charset="0"/>
                <a:cs typeface="DejaVu Sans" pitchFamily="34" charset="0"/>
              </a:rPr>
              <a:t>1° marzo 2002 le monete nazionali vengono sostituite all’euro</a:t>
            </a:r>
            <a:endParaRPr lang="en-US" sz="2200">
              <a:solidFill>
                <a:srgbClr val="000000"/>
              </a:solidFill>
              <a:latin typeface="Century Gothic" pitchFamily="34" charset="0"/>
              <a:cs typeface="DejaVu Sans"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000" cap="all" spc="-1">
                <a:solidFill>
                  <a:srgbClr val="000000"/>
                </a:solidFill>
                <a:uFill>
                  <a:solidFill>
                    <a:srgbClr val="FFFFFF"/>
                  </a:solidFill>
                </a:uFill>
                <a:latin typeface="Century Gothic"/>
                <a:cs typeface="+mn-cs"/>
              </a:rPr>
              <a:t>Paesi che hanno aderito all’euro</a:t>
            </a:r>
            <a:endParaRPr lang="en-US" spc="-1">
              <a:solidFill>
                <a:srgbClr val="000000"/>
              </a:solidFill>
              <a:uFill>
                <a:solidFill>
                  <a:srgbClr val="FFFFFF"/>
                </a:solidFill>
              </a:uFill>
              <a:latin typeface="Century Gothic"/>
              <a:cs typeface="+mn-cs"/>
            </a:endParaRPr>
          </a:p>
        </p:txBody>
      </p:sp>
      <p:sp>
        <p:nvSpPr>
          <p:cNvPr id="189" name="TextShape 2"/>
          <p:cNvSpPr txBox="1"/>
          <p:nvPr/>
        </p:nvSpPr>
        <p:spPr>
          <a:xfrm>
            <a:off x="2305050" y="2057400"/>
            <a:ext cx="7977188" cy="4238625"/>
          </a:xfrm>
          <a:prstGeom prst="rect">
            <a:avLst/>
          </a:prstGeom>
          <a:noFill/>
          <a:ln>
            <a:noFill/>
          </a:ln>
        </p:spPr>
        <p:txBody>
          <a:bodyPr/>
          <a:lstStyle/>
          <a:p>
            <a:pPr fontAlgn="auto">
              <a:spcBef>
                <a:spcPts val="0"/>
              </a:spcBef>
              <a:spcAft>
                <a:spcPts val="0"/>
              </a:spcAft>
              <a:defRPr/>
            </a:pPr>
            <a:r>
              <a:rPr lang="en-US" sz="2000" spc="-1">
                <a:solidFill>
                  <a:srgbClr val="000000"/>
                </a:solidFill>
                <a:uFill>
                  <a:solidFill>
                    <a:srgbClr val="FFFFFF"/>
                  </a:solidFill>
                </a:uFill>
                <a:latin typeface="Century Gothic"/>
                <a:cs typeface="+mn-cs"/>
              </a:rPr>
              <a:t>-Austria;</a:t>
            </a:r>
            <a:endParaRPr lang="en-US" sz="2200" spc="-1">
              <a:solidFill>
                <a:srgbClr val="000000"/>
              </a:solidFill>
              <a:uFill>
                <a:solidFill>
                  <a:srgbClr val="FFFFFF"/>
                </a:solidFill>
              </a:uFill>
              <a:latin typeface="Century Gothic"/>
              <a:cs typeface="+mn-cs"/>
            </a:endParaRPr>
          </a:p>
          <a:p>
            <a:pPr algn="just" fontAlgn="auto">
              <a:spcBef>
                <a:spcPts val="0"/>
              </a:spcBef>
              <a:spcAft>
                <a:spcPts val="0"/>
              </a:spcAft>
              <a:defRPr/>
            </a:pPr>
            <a:r>
              <a:rPr lang="en-US" sz="2000" spc="-1">
                <a:solidFill>
                  <a:srgbClr val="000000"/>
                </a:solidFill>
                <a:uFill>
                  <a:solidFill>
                    <a:srgbClr val="FFFFFF"/>
                  </a:solidFill>
                </a:uFill>
                <a:latin typeface="Century Gothic"/>
                <a:cs typeface="+mn-cs"/>
              </a:rPr>
              <a:t>-Belgio;                                                                                                      </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-Finlandia;</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-Francia;</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-Germania;</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-Irlanda;</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-Italia;</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-Lussemburgo;</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-Paesi Bassi;</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-Portogallo;</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-Spagna;</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-Grecia(2001);</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-Slovenia(2007);</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-Cipro e Malta (2008);</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-Slovacchia(2009);</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-Estonia(2011);</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-Lettonia(2014); </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-Lituania(2015);</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000" spc="-1">
                <a:solidFill>
                  <a:srgbClr val="000000"/>
                </a:solidFill>
                <a:uFill>
                  <a:solidFill>
                    <a:srgbClr val="FFFFFF"/>
                  </a:solidFill>
                </a:uFill>
                <a:latin typeface="Century Gothic"/>
                <a:cs typeface="+mn-cs"/>
              </a:rPr>
              <a:t>-Danimarca, Gran Bretagna e Svezia hanno deciso di non partecipare all’unione monetaria.</a:t>
            </a:r>
            <a:endParaRPr lang="en-US" sz="2200" spc="-1">
              <a:solidFill>
                <a:srgbClr val="000000"/>
              </a:solidFill>
              <a:uFill>
                <a:solidFill>
                  <a:srgbClr val="FFFFFF"/>
                </a:solidFill>
              </a:uFill>
              <a:latin typeface="Century Gothic"/>
              <a:cs typeface="+mn-cs"/>
            </a:endParaRP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800" cap="all" spc="-1">
                <a:solidFill>
                  <a:srgbClr val="000000"/>
                </a:solidFill>
                <a:uFill>
                  <a:solidFill>
                    <a:srgbClr val="FFFFFF"/>
                  </a:solidFill>
                </a:uFill>
                <a:latin typeface="Century Gothic"/>
                <a:cs typeface="+mn-cs"/>
              </a:rPr>
              <a:t>Debiti sovrani</a:t>
            </a:r>
            <a:endParaRPr lang="en-US" spc="-1">
              <a:solidFill>
                <a:srgbClr val="000000"/>
              </a:solidFill>
              <a:uFill>
                <a:solidFill>
                  <a:srgbClr val="FFFFFF"/>
                </a:solidFill>
              </a:uFill>
              <a:latin typeface="Century Gothic"/>
              <a:cs typeface="+mn-cs"/>
            </a:endParaRPr>
          </a:p>
        </p:txBody>
      </p:sp>
      <p:sp>
        <p:nvSpPr>
          <p:cNvPr id="191" name="TextShape 2"/>
          <p:cNvSpPr txBox="1"/>
          <p:nvPr/>
        </p:nvSpPr>
        <p:spPr>
          <a:xfrm>
            <a:off x="685800" y="2193925"/>
            <a:ext cx="10820400" cy="4024313"/>
          </a:xfrm>
          <a:prstGeom prst="rect">
            <a:avLst/>
          </a:prstGeom>
          <a:noFill/>
          <a:ln>
            <a:noFill/>
          </a:ln>
        </p:spPr>
        <p:txBody>
          <a:bodyPr/>
          <a:lstStyle/>
          <a:p>
            <a:pPr fontAlgn="auto">
              <a:spcBef>
                <a:spcPts val="0"/>
              </a:spcBef>
              <a:spcAft>
                <a:spcPts val="0"/>
              </a:spcAft>
              <a:defRPr/>
            </a:pPr>
            <a:r>
              <a:rPr lang="en-US" sz="2800" spc="-1">
                <a:solidFill>
                  <a:srgbClr val="000000"/>
                </a:solidFill>
                <a:uFill>
                  <a:solidFill>
                    <a:srgbClr val="FFFFFF"/>
                  </a:solidFill>
                </a:uFill>
                <a:latin typeface="Century Gothic"/>
                <a:cs typeface="+mn-cs"/>
              </a:rPr>
              <a:t>Nonostante l’euro sia una delle monete più forti al mondo, ha un suo elemento di debolezza: i debiti sovrani.</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800" spc="-1">
                <a:solidFill>
                  <a:srgbClr val="000000"/>
                </a:solidFill>
                <a:uFill>
                  <a:solidFill>
                    <a:srgbClr val="FFFFFF"/>
                  </a:solidFill>
                </a:uFill>
                <a:latin typeface="Century Gothic"/>
                <a:cs typeface="+mn-cs"/>
              </a:rPr>
              <a:t>Il debito si genera quando il Governo di un Paese non riesce a coprire le proprie spese con le normali entrate e si vede costretto a chiedere denaro in prestito ai privati.</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800" spc="-1">
                <a:solidFill>
                  <a:srgbClr val="000000"/>
                </a:solidFill>
                <a:uFill>
                  <a:solidFill>
                    <a:srgbClr val="FFFFFF"/>
                  </a:solidFill>
                </a:uFill>
                <a:latin typeface="Century Gothic"/>
                <a:cs typeface="+mn-cs"/>
              </a:rPr>
              <a:t>In cambio di questi prestiti, vengono rilasciati dei titoli di Stato che hanno una scadenza determinata, e quando questi scadono, lo Stato deve restituire il denaro che ha avuto in prestito, unitamente agli interessi</a:t>
            </a:r>
            <a:r>
              <a:rPr lang="en-US" sz="2200" spc="-1">
                <a:solidFill>
                  <a:srgbClr val="000000"/>
                </a:solidFill>
                <a:uFill>
                  <a:solidFill>
                    <a:srgbClr val="FFFFFF"/>
                  </a:solidFill>
                </a:uFill>
                <a:latin typeface="Century Gothic"/>
                <a:cs typeface="+mn-cs"/>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5400" cap="all" spc="-1">
                <a:solidFill>
                  <a:srgbClr val="000000"/>
                </a:solidFill>
                <a:uFill>
                  <a:solidFill>
                    <a:srgbClr val="FFFFFF"/>
                  </a:solidFill>
                </a:uFill>
                <a:latin typeface="Century Gothic"/>
                <a:cs typeface="+mn-cs"/>
              </a:rPr>
              <a:t>default</a:t>
            </a:r>
            <a:endParaRPr lang="en-US" spc="-1">
              <a:solidFill>
                <a:srgbClr val="000000"/>
              </a:solidFill>
              <a:uFill>
                <a:solidFill>
                  <a:srgbClr val="FFFFFF"/>
                </a:solidFill>
              </a:uFill>
              <a:latin typeface="Century Gothic"/>
              <a:cs typeface="+mn-cs"/>
            </a:endParaRPr>
          </a:p>
        </p:txBody>
      </p:sp>
      <p:sp>
        <p:nvSpPr>
          <p:cNvPr id="193" name="TextShape 2"/>
          <p:cNvSpPr txBox="1"/>
          <p:nvPr/>
        </p:nvSpPr>
        <p:spPr>
          <a:xfrm>
            <a:off x="685800" y="2193925"/>
            <a:ext cx="10820400" cy="4024313"/>
          </a:xfrm>
          <a:prstGeom prst="rect">
            <a:avLst/>
          </a:prstGeom>
          <a:noFill/>
          <a:ln>
            <a:noFill/>
          </a:ln>
        </p:spPr>
        <p:txBody>
          <a:bodyPr/>
          <a:lstStyle/>
          <a:p>
            <a:pPr algn="ctr" fontAlgn="auto">
              <a:spcBef>
                <a:spcPts val="0"/>
              </a:spcBef>
              <a:spcAft>
                <a:spcPts val="0"/>
              </a:spcAft>
              <a:defRPr/>
            </a:pPr>
            <a:r>
              <a:rPr lang="en-US" sz="4000" spc="-1">
                <a:solidFill>
                  <a:srgbClr val="000000"/>
                </a:solidFill>
                <a:uFill>
                  <a:solidFill>
                    <a:srgbClr val="FFFFFF"/>
                  </a:solidFill>
                </a:uFill>
                <a:latin typeface="Century Gothic"/>
                <a:cs typeface="+mn-cs"/>
              </a:rPr>
              <a:t>Se il Paese non riesce a pagare i propri debiti, va in </a:t>
            </a:r>
            <a:r>
              <a:rPr lang="en-US" sz="4000" i="1" spc="-1">
                <a:solidFill>
                  <a:srgbClr val="000000"/>
                </a:solidFill>
                <a:uFill>
                  <a:solidFill>
                    <a:srgbClr val="FFFFFF"/>
                  </a:solidFill>
                </a:uFill>
                <a:latin typeface="Century Gothic"/>
                <a:cs typeface="+mn-cs"/>
              </a:rPr>
              <a:t>default</a:t>
            </a:r>
            <a:r>
              <a:rPr lang="en-US" sz="4000" spc="-1">
                <a:solidFill>
                  <a:srgbClr val="000000"/>
                </a:solidFill>
                <a:uFill>
                  <a:solidFill>
                    <a:srgbClr val="FFFFFF"/>
                  </a:solidFill>
                </a:uFill>
                <a:latin typeface="Century Gothic"/>
                <a:cs typeface="+mn-cs"/>
              </a:rPr>
              <a:t>, ovvero in fallimento.</a:t>
            </a:r>
            <a:endParaRPr lang="en-US" sz="2200" spc="-1">
              <a:solidFill>
                <a:srgbClr val="000000"/>
              </a:solidFill>
              <a:uFill>
                <a:solidFill>
                  <a:srgbClr val="FFFFFF"/>
                </a:solidFill>
              </a:uFill>
              <a:latin typeface="Century Gothic"/>
              <a:cs typeface="+mn-cs"/>
            </a:endParaRPr>
          </a:p>
          <a:p>
            <a:pPr algn="ctr" fontAlgn="auto">
              <a:spcBef>
                <a:spcPts val="0"/>
              </a:spcBef>
              <a:spcAft>
                <a:spcPts val="0"/>
              </a:spcAft>
              <a:defRPr/>
            </a:pPr>
            <a:r>
              <a:rPr lang="en-US" sz="4000" spc="-1">
                <a:solidFill>
                  <a:srgbClr val="000000"/>
                </a:solidFill>
                <a:uFill>
                  <a:solidFill>
                    <a:srgbClr val="FFFFFF"/>
                  </a:solidFill>
                </a:uFill>
                <a:latin typeface="Century Gothic"/>
                <a:cs typeface="+mn-cs"/>
              </a:rPr>
              <a:t>La soluzione più adatta per combattere il </a:t>
            </a:r>
            <a:r>
              <a:rPr lang="en-US" sz="4000" i="1" spc="-1">
                <a:solidFill>
                  <a:srgbClr val="000000"/>
                </a:solidFill>
                <a:uFill>
                  <a:solidFill>
                    <a:srgbClr val="FFFFFF"/>
                  </a:solidFill>
                </a:uFill>
                <a:latin typeface="Century Gothic"/>
                <a:cs typeface="+mn-cs"/>
              </a:rPr>
              <a:t>default</a:t>
            </a:r>
            <a:r>
              <a:rPr lang="en-US" sz="4000" spc="-1">
                <a:solidFill>
                  <a:srgbClr val="000000"/>
                </a:solidFill>
                <a:uFill>
                  <a:solidFill>
                    <a:srgbClr val="FFFFFF"/>
                  </a:solidFill>
                </a:uFill>
                <a:latin typeface="Century Gothic"/>
                <a:cs typeface="+mn-cs"/>
              </a:rPr>
              <a:t> è operare affinchè il Paese riesca ad aumentare il proprio reddito nazionale. </a:t>
            </a:r>
            <a:endParaRPr lang="en-US" sz="2200" spc="-1">
              <a:solidFill>
                <a:srgbClr val="000000"/>
              </a:solidFill>
              <a:uFill>
                <a:solidFill>
                  <a:srgbClr val="FFFFFF"/>
                </a:solidFill>
              </a:uFill>
              <a:latin typeface="Century Gothic"/>
              <a:cs typeface="+mn-cs"/>
            </a:endParaRP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2895600" y="519113"/>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6600" cap="all" spc="-1">
                <a:solidFill>
                  <a:srgbClr val="000000"/>
                </a:solidFill>
                <a:uFill>
                  <a:solidFill>
                    <a:srgbClr val="FFFFFF"/>
                  </a:solidFill>
                </a:uFill>
                <a:latin typeface="Century Gothic"/>
                <a:cs typeface="+mn-cs"/>
              </a:rPr>
              <a:t>Stati membri</a:t>
            </a:r>
            <a:endParaRPr lang="en-US" spc="-1">
              <a:solidFill>
                <a:srgbClr val="000000"/>
              </a:solidFill>
              <a:uFill>
                <a:solidFill>
                  <a:srgbClr val="FFFFFF"/>
                </a:solidFill>
              </a:uFill>
              <a:latin typeface="Century Gothic"/>
              <a:cs typeface="+mn-cs"/>
            </a:endParaRPr>
          </a:p>
        </p:txBody>
      </p:sp>
      <p:sp>
        <p:nvSpPr>
          <p:cNvPr id="92" name="TextShape 2"/>
          <p:cNvSpPr txBox="1"/>
          <p:nvPr/>
        </p:nvSpPr>
        <p:spPr>
          <a:xfrm>
            <a:off x="685800" y="2014538"/>
            <a:ext cx="10820400" cy="4022725"/>
          </a:xfrm>
          <a:prstGeom prst="rect">
            <a:avLst/>
          </a:prstGeom>
          <a:noFill/>
          <a:ln>
            <a:noFill/>
          </a:ln>
        </p:spPr>
        <p:txBody>
          <a:bodyPr/>
          <a:lstStyle/>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1957 - Europa a 6: Belgio, Germania Federale, Francia, Italia, Lussemburgo e Paesi Bassi.</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1973 - Europa a 9; entrano: Danimarca, Regno Unito, Irlanda.</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1981 - Europa a 10; entra la Grecia.</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1986 - Europa a 12; entrano: Spagna e Portogallo.</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1989 - Il territorio della Comunità europea si allarga a seguito della riunificazione della Germania.</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1995 - Europa a 15; entrano: Austria, Finlandia e Svezia.</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2004 - Europa a 25; entrano: Cipro, Estonia, Lettonia, Lituania, Malta, Polonia, Repubblica Ceca, Repubblica Slovacca, Slovenia, Ungheria.</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2007 - Europa a 27; entrano: Romania e Bulgaria.</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2013 - Europa a 28; entra la Croazia.</a:t>
            </a:r>
          </a:p>
          <a:p>
            <a:pPr marL="228600" indent="-228240" fontAlgn="auto">
              <a:lnSpc>
                <a:spcPct val="90000"/>
              </a:lnSpc>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23 giugno 2016 – Europa a 27; Brexit (= uscita della Gran Bretagna dall’U.E.)</a:t>
            </a: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800" cap="all" spc="-1">
                <a:solidFill>
                  <a:srgbClr val="000000"/>
                </a:solidFill>
                <a:uFill>
                  <a:solidFill>
                    <a:srgbClr val="FFFFFF"/>
                  </a:solidFill>
                </a:uFill>
                <a:latin typeface="Century Gothic"/>
                <a:cs typeface="+mn-cs"/>
              </a:rPr>
              <a:t>Mercato unico</a:t>
            </a:r>
            <a:endParaRPr lang="en-US" spc="-1">
              <a:solidFill>
                <a:srgbClr val="000000"/>
              </a:solidFill>
              <a:uFill>
                <a:solidFill>
                  <a:srgbClr val="FFFFFF"/>
                </a:solidFill>
              </a:uFill>
              <a:latin typeface="Century Gothic"/>
              <a:cs typeface="+mn-cs"/>
            </a:endParaRPr>
          </a:p>
        </p:txBody>
      </p:sp>
      <p:sp>
        <p:nvSpPr>
          <p:cNvPr id="195" name="TextShape 2"/>
          <p:cNvSpPr txBox="1"/>
          <p:nvPr/>
        </p:nvSpPr>
        <p:spPr>
          <a:xfrm>
            <a:off x="685800" y="1957388"/>
            <a:ext cx="10820400" cy="4260850"/>
          </a:xfrm>
          <a:prstGeom prst="rect">
            <a:avLst/>
          </a:prstGeom>
          <a:noFill/>
          <a:ln>
            <a:noFill/>
          </a:ln>
        </p:spPr>
        <p:txBody>
          <a:bodyPr/>
          <a:lstStyle/>
          <a:p>
            <a:pPr fontAlgn="auto">
              <a:spcBef>
                <a:spcPts val="0"/>
              </a:spcBef>
              <a:spcAft>
                <a:spcPts val="0"/>
              </a:spcAft>
              <a:defRPr/>
            </a:pPr>
            <a:r>
              <a:rPr lang="en-US" sz="3000" spc="-1">
                <a:solidFill>
                  <a:srgbClr val="000000"/>
                </a:solidFill>
                <a:uFill>
                  <a:solidFill>
                    <a:srgbClr val="FFFFFF"/>
                  </a:solidFill>
                </a:uFill>
                <a:latin typeface="Century Gothic"/>
                <a:cs typeface="+mn-cs"/>
              </a:rPr>
              <a:t>Nel 1957 uno tra gli obbiettivi primari dell’Unione Europea è quello di riunire tutti i mercati nazionali in un mercato unico: uno spazio senza frontiere, dove è assicurata la libera circolazione delle merci, delle persone, dei servizi, e dei capitali.</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3000" spc="-1">
                <a:solidFill>
                  <a:srgbClr val="000000"/>
                </a:solidFill>
                <a:uFill>
                  <a:solidFill>
                    <a:srgbClr val="FFFFFF"/>
                  </a:solidFill>
                </a:uFill>
                <a:latin typeface="Century Gothic"/>
                <a:cs typeface="+mn-cs"/>
              </a:rPr>
              <a:t>Attraverso il trattato di Roma, i paesi europei si impegnano a rimuovere le barriere interne alla libera circolazione.</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3000" spc="-1">
                <a:solidFill>
                  <a:srgbClr val="000000"/>
                </a:solidFill>
                <a:uFill>
                  <a:solidFill>
                    <a:srgbClr val="FFFFFF"/>
                  </a:solidFill>
                </a:uFill>
                <a:latin typeface="Century Gothic"/>
                <a:cs typeface="+mn-cs"/>
              </a:rPr>
              <a:t>Per dare vita a tale progetto viene previsto un percorso graduale chiamato periodo transitorio, articolato in tre tappe di quattro anni ciascuna.</a:t>
            </a:r>
            <a:endParaRPr lang="en-US" sz="2200" spc="-1">
              <a:solidFill>
                <a:srgbClr val="000000"/>
              </a:solidFill>
              <a:uFill>
                <a:solidFill>
                  <a:srgbClr val="FFFFFF"/>
                </a:solidFill>
              </a:uFill>
              <a:latin typeface="Century Gothic"/>
              <a:cs typeface="+mn-cs"/>
            </a:endParaRP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800" cap="all" spc="-1">
                <a:solidFill>
                  <a:srgbClr val="000000"/>
                </a:solidFill>
                <a:uFill>
                  <a:solidFill>
                    <a:srgbClr val="FFFFFF"/>
                  </a:solidFill>
                </a:uFill>
                <a:latin typeface="Century Gothic"/>
                <a:cs typeface="+mn-cs"/>
              </a:rPr>
              <a:t>Barriere dogANALI</a:t>
            </a:r>
            <a:endParaRPr lang="en-US" spc="-1">
              <a:solidFill>
                <a:srgbClr val="000000"/>
              </a:solidFill>
              <a:uFill>
                <a:solidFill>
                  <a:srgbClr val="FFFFFF"/>
                </a:solidFill>
              </a:uFill>
              <a:latin typeface="Century Gothic"/>
              <a:cs typeface="+mn-cs"/>
            </a:endParaRPr>
          </a:p>
        </p:txBody>
      </p:sp>
      <p:sp>
        <p:nvSpPr>
          <p:cNvPr id="197" name="TextShape 2"/>
          <p:cNvSpPr txBox="1"/>
          <p:nvPr/>
        </p:nvSpPr>
        <p:spPr>
          <a:xfrm>
            <a:off x="685800" y="2339975"/>
            <a:ext cx="10820400" cy="3878263"/>
          </a:xfrm>
          <a:prstGeom prst="rect">
            <a:avLst/>
          </a:prstGeom>
          <a:noFill/>
          <a:ln>
            <a:noFill/>
          </a:ln>
        </p:spPr>
        <p:txBody>
          <a:bodyPr/>
          <a:lstStyle/>
          <a:p>
            <a:pPr fontAlgn="auto">
              <a:spcBef>
                <a:spcPts val="0"/>
              </a:spcBef>
              <a:spcAft>
                <a:spcPts val="0"/>
              </a:spcAft>
              <a:defRPr/>
            </a:pPr>
            <a:r>
              <a:rPr lang="en-US" sz="3600" spc="-1">
                <a:solidFill>
                  <a:srgbClr val="000000"/>
                </a:solidFill>
                <a:uFill>
                  <a:solidFill>
                    <a:srgbClr val="FFFFFF"/>
                  </a:solidFill>
                </a:uFill>
                <a:latin typeface="Century Gothic"/>
                <a:cs typeface="+mn-cs"/>
              </a:rPr>
              <a:t>Le barriere che ancora impedivano la creazione di un mercato unico vengono individuate in:</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3600" spc="-1">
                <a:solidFill>
                  <a:srgbClr val="000000"/>
                </a:solidFill>
                <a:uFill>
                  <a:solidFill>
                    <a:srgbClr val="FFFFFF"/>
                  </a:solidFill>
                </a:uFill>
                <a:latin typeface="Century Gothic"/>
                <a:cs typeface="+mn-cs"/>
              </a:rPr>
              <a:t>Barriere fisiche;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3600" spc="-1">
                <a:solidFill>
                  <a:srgbClr val="000000"/>
                </a:solidFill>
                <a:uFill>
                  <a:solidFill>
                    <a:srgbClr val="FFFFFF"/>
                  </a:solidFill>
                </a:uFill>
                <a:latin typeface="Century Gothic"/>
                <a:cs typeface="+mn-cs"/>
              </a:rPr>
              <a:t>Barriere tecniche;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3600" spc="-1">
                <a:solidFill>
                  <a:srgbClr val="000000"/>
                </a:solidFill>
                <a:uFill>
                  <a:solidFill>
                    <a:srgbClr val="FFFFFF"/>
                  </a:solidFill>
                </a:uFill>
                <a:latin typeface="Century Gothic"/>
                <a:cs typeface="+mn-cs"/>
              </a:rPr>
              <a:t>Barriere fiscali.</a:t>
            </a:r>
            <a:endParaRPr lang="en-US" sz="2200" spc="-1">
              <a:solidFill>
                <a:srgbClr val="000000"/>
              </a:solidFill>
              <a:uFill>
                <a:solidFill>
                  <a:srgbClr val="FFFFFF"/>
                </a:solidFill>
              </a:uFill>
              <a:latin typeface="Century Gothic"/>
              <a:cs typeface="+mn-cs"/>
            </a:endParaRP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400" cap="all" spc="-1">
                <a:solidFill>
                  <a:srgbClr val="000000"/>
                </a:solidFill>
                <a:uFill>
                  <a:solidFill>
                    <a:srgbClr val="FFFFFF"/>
                  </a:solidFill>
                </a:uFill>
                <a:latin typeface="Century Gothic"/>
                <a:cs typeface="+mn-cs"/>
              </a:rPr>
              <a:t>ATTO UNICO EUROPEO</a:t>
            </a:r>
            <a:endParaRPr lang="en-US" spc="-1">
              <a:solidFill>
                <a:srgbClr val="000000"/>
              </a:solidFill>
              <a:uFill>
                <a:solidFill>
                  <a:srgbClr val="FFFFFF"/>
                </a:solidFill>
              </a:uFill>
              <a:latin typeface="Century Gothic"/>
              <a:cs typeface="+mn-cs"/>
            </a:endParaRPr>
          </a:p>
        </p:txBody>
      </p:sp>
      <p:sp>
        <p:nvSpPr>
          <p:cNvPr id="199" name="TextShape 2"/>
          <p:cNvSpPr txBox="1"/>
          <p:nvPr/>
        </p:nvSpPr>
        <p:spPr>
          <a:xfrm>
            <a:off x="685800" y="2193925"/>
            <a:ext cx="10820400" cy="4024313"/>
          </a:xfrm>
          <a:prstGeom prst="rect">
            <a:avLst/>
          </a:prstGeom>
          <a:noFill/>
          <a:ln>
            <a:noFill/>
          </a:ln>
        </p:spPr>
        <p:txBody>
          <a:bodyPr/>
          <a:lstStyle/>
          <a:p>
            <a:pPr algn="ctr" fontAlgn="auto">
              <a:spcBef>
                <a:spcPts val="0"/>
              </a:spcBef>
              <a:spcAft>
                <a:spcPts val="0"/>
              </a:spcAft>
              <a:defRPr/>
            </a:pPr>
            <a:r>
              <a:rPr lang="en-US" sz="4200" spc="-1">
                <a:solidFill>
                  <a:srgbClr val="000000"/>
                </a:solidFill>
                <a:uFill>
                  <a:solidFill>
                    <a:srgbClr val="FFFFFF"/>
                  </a:solidFill>
                </a:uFill>
                <a:latin typeface="Century Gothic"/>
                <a:cs typeface="+mn-cs"/>
              </a:rPr>
              <a:t>Nel 1986 viene firmato L’Atto Unico Europeo, attraverso il quale vengono revisionate le disposizioni presenti nel Trattato di Roma, in quanto viene introdotta la nozione di</a:t>
            </a:r>
            <a:endParaRPr lang="en-US" sz="2200" spc="-1">
              <a:solidFill>
                <a:srgbClr val="000000"/>
              </a:solidFill>
              <a:uFill>
                <a:solidFill>
                  <a:srgbClr val="FFFFFF"/>
                </a:solidFill>
              </a:uFill>
              <a:latin typeface="Century Gothic"/>
              <a:cs typeface="+mn-cs"/>
            </a:endParaRPr>
          </a:p>
          <a:p>
            <a:pPr algn="ctr" fontAlgn="auto">
              <a:spcBef>
                <a:spcPts val="0"/>
              </a:spcBef>
              <a:spcAft>
                <a:spcPts val="0"/>
              </a:spcAft>
              <a:defRPr/>
            </a:pPr>
            <a:r>
              <a:rPr lang="en-US" sz="4200" u="sng" spc="-1">
                <a:solidFill>
                  <a:srgbClr val="000000"/>
                </a:solidFill>
                <a:uFill>
                  <a:solidFill>
                    <a:srgbClr val="FFFFFF"/>
                  </a:solidFill>
                </a:uFill>
                <a:latin typeface="Century Gothic"/>
                <a:cs typeface="+mn-cs"/>
              </a:rPr>
              <a:t>mercato interno</a:t>
            </a:r>
            <a:r>
              <a:rPr lang="en-US" sz="4200" spc="-1">
                <a:solidFill>
                  <a:srgbClr val="000000"/>
                </a:solidFill>
                <a:uFill>
                  <a:solidFill>
                    <a:srgbClr val="FFFFFF"/>
                  </a:solidFill>
                </a:uFill>
                <a:latin typeface="Century Gothic"/>
                <a:cs typeface="+mn-cs"/>
              </a:rPr>
              <a:t>.</a:t>
            </a:r>
            <a:endParaRPr lang="en-US" sz="2200" spc="-1">
              <a:solidFill>
                <a:srgbClr val="000000"/>
              </a:solidFill>
              <a:uFill>
                <a:solidFill>
                  <a:srgbClr val="FFFFFF"/>
                </a:solidFill>
              </a:uFill>
              <a:latin typeface="Century Gothic"/>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685800" y="2193925"/>
            <a:ext cx="10820400" cy="4024313"/>
          </a:xfrm>
          <a:prstGeom prst="rect">
            <a:avLst/>
          </a:prstGeom>
          <a:noFill/>
          <a:ln>
            <a:noFill/>
          </a:ln>
        </p:spPr>
        <p:txBody>
          <a:bodyPr/>
          <a:lstStyle/>
          <a:p>
            <a:r>
              <a:rPr lang="en-US" sz="3200">
                <a:solidFill>
                  <a:srgbClr val="000000"/>
                </a:solidFill>
                <a:latin typeface="Century Gothic" pitchFamily="34" charset="0"/>
                <a:cs typeface="DejaVu Sans" pitchFamily="34" charset="0"/>
              </a:rPr>
              <a:t>Negli anni successivi viene avviato un intenso lavoro di armonizzazione in tutti i settori, che dà i risultati sperati e consente, a partire dal 1° gennaio 1993, la caduta di tutti gli ostacoli di natura burocratica e tariffaria che impediscono la circolazione dei beni e dei servizi tra gli Stati membri.</a:t>
            </a:r>
            <a:endParaRPr lang="en-US" sz="2200">
              <a:solidFill>
                <a:srgbClr val="000000"/>
              </a:solidFill>
              <a:latin typeface="Century Gothic" pitchFamily="34" charset="0"/>
              <a:cs typeface="DejaVu Sans" pitchFamily="34" charset="0"/>
            </a:endParaRPr>
          </a:p>
          <a:p>
            <a:endParaRPr lang="en-US" sz="2200">
              <a:solidFill>
                <a:srgbClr val="000000"/>
              </a:solidFill>
              <a:latin typeface="Century Gothic" pitchFamily="34" charset="0"/>
              <a:cs typeface="DejaVu Sans" pitchFamily="34" charset="0"/>
            </a:endParaRPr>
          </a:p>
        </p:txBody>
      </p:sp>
      <p:sp>
        <p:nvSpPr>
          <p:cNvPr id="201" name="TextShape 2"/>
          <p:cNvSpPr txBox="1"/>
          <p:nvPr/>
        </p:nvSpPr>
        <p:spPr>
          <a:xfrm>
            <a:off x="2895600" y="763588"/>
            <a:ext cx="8610600" cy="1293812"/>
          </a:xfrm>
          <a:prstGeom prst="rect">
            <a:avLst/>
          </a:prstGeom>
          <a:noFill/>
          <a:ln>
            <a:noFill/>
          </a:ln>
        </p:spPr>
        <p:txBody>
          <a:bodyPr anchor="ctr"/>
          <a:lstStyle/>
          <a:p>
            <a:pPr fontAlgn="auto">
              <a:spcBef>
                <a:spcPts val="0"/>
              </a:spcBef>
              <a:spcAft>
                <a:spcPts val="0"/>
              </a:spcAft>
              <a:defRPr/>
            </a:pPr>
            <a:endParaRPr lang="en-US" spc="-1">
              <a:solidFill>
                <a:srgbClr val="000000"/>
              </a:solidFill>
              <a:uFill>
                <a:solidFill>
                  <a:srgbClr val="FFFFFF"/>
                </a:solidFill>
              </a:uFill>
              <a:latin typeface="Century Gothic"/>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400" cap="all" spc="-1">
                <a:solidFill>
                  <a:srgbClr val="000000"/>
                </a:solidFill>
                <a:uFill>
                  <a:solidFill>
                    <a:srgbClr val="FFFFFF"/>
                  </a:solidFill>
                </a:uFill>
                <a:latin typeface="Century Gothic"/>
                <a:cs typeface="+mn-cs"/>
              </a:rPr>
              <a:t>LIBERTà, SICUREZZA E GIUSTIZIA</a:t>
            </a:r>
            <a:endParaRPr lang="en-US" spc="-1">
              <a:solidFill>
                <a:srgbClr val="000000"/>
              </a:solidFill>
              <a:uFill>
                <a:solidFill>
                  <a:srgbClr val="FFFFFF"/>
                </a:solidFill>
              </a:uFill>
              <a:latin typeface="Century Gothic"/>
              <a:cs typeface="+mn-cs"/>
            </a:endParaRPr>
          </a:p>
        </p:txBody>
      </p:sp>
      <p:sp>
        <p:nvSpPr>
          <p:cNvPr id="203" name="TextShape 2"/>
          <p:cNvSpPr txBox="1"/>
          <p:nvPr/>
        </p:nvSpPr>
        <p:spPr>
          <a:xfrm>
            <a:off x="685800" y="2193925"/>
            <a:ext cx="10820400" cy="4024313"/>
          </a:xfrm>
          <a:prstGeom prst="rect">
            <a:avLst/>
          </a:prstGeom>
          <a:noFill/>
          <a:ln>
            <a:noFill/>
          </a:ln>
        </p:spPr>
        <p:txBody>
          <a:bodyPr/>
          <a:lstStyle/>
          <a:p>
            <a:pPr fontAlgn="auto">
              <a:spcBef>
                <a:spcPts val="0"/>
              </a:spcBef>
              <a:spcAft>
                <a:spcPts val="0"/>
              </a:spcAft>
              <a:defRPr/>
            </a:pPr>
            <a:r>
              <a:rPr lang="en-US" sz="3200" spc="-1">
                <a:solidFill>
                  <a:srgbClr val="000000"/>
                </a:solidFill>
                <a:uFill>
                  <a:solidFill>
                    <a:srgbClr val="FFFFFF"/>
                  </a:solidFill>
                </a:uFill>
                <a:latin typeface="Century Gothic"/>
                <a:cs typeface="+mn-cs"/>
              </a:rPr>
              <a:t>I cittadini devono sapere di poter svolgere le loro attività in condizioni di sicurezza; l’unione si è impegnata a fare del mercato interno uno spazio libero e sicuro.</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3200" spc="-1">
                <a:solidFill>
                  <a:srgbClr val="000000"/>
                </a:solidFill>
                <a:uFill>
                  <a:solidFill>
                    <a:srgbClr val="FFFFFF"/>
                  </a:solidFill>
                </a:uFill>
                <a:latin typeface="Century Gothic"/>
                <a:cs typeface="+mn-cs"/>
              </a:rPr>
              <a:t>Sono garantiti i diritti fondamentali ai cittadini europei e agli extracomunitari che risiedono legalmente nel territorio insieme ai controlli alle frontiere esterne.</a:t>
            </a:r>
            <a:endParaRPr lang="en-US" sz="2200" spc="-1">
              <a:solidFill>
                <a:srgbClr val="000000"/>
              </a:solidFill>
              <a:uFill>
                <a:solidFill>
                  <a:srgbClr val="FFFFFF"/>
                </a:solidFill>
              </a:uFill>
              <a:latin typeface="Century Gothic"/>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800" cap="all" spc="-1">
                <a:solidFill>
                  <a:srgbClr val="000000"/>
                </a:solidFill>
                <a:uFill>
                  <a:solidFill>
                    <a:srgbClr val="FFFFFF"/>
                  </a:solidFill>
                </a:uFill>
                <a:latin typeface="Century Gothic"/>
                <a:cs typeface="+mn-cs"/>
              </a:rPr>
              <a:t>Tutela dell’ambiente</a:t>
            </a:r>
            <a:endParaRPr lang="en-US" spc="-1">
              <a:solidFill>
                <a:srgbClr val="000000"/>
              </a:solidFill>
              <a:uFill>
                <a:solidFill>
                  <a:srgbClr val="FFFFFF"/>
                </a:solidFill>
              </a:uFill>
              <a:latin typeface="Century Gothic"/>
              <a:cs typeface="+mn-cs"/>
            </a:endParaRPr>
          </a:p>
        </p:txBody>
      </p:sp>
      <p:sp>
        <p:nvSpPr>
          <p:cNvPr id="205" name="TextShape 2"/>
          <p:cNvSpPr txBox="1"/>
          <p:nvPr/>
        </p:nvSpPr>
        <p:spPr>
          <a:xfrm>
            <a:off x="685800" y="2193925"/>
            <a:ext cx="10820400" cy="4024313"/>
          </a:xfrm>
          <a:prstGeom prst="rect">
            <a:avLst/>
          </a:prstGeom>
          <a:noFill/>
          <a:ln>
            <a:noFill/>
          </a:ln>
        </p:spPr>
        <p:txBody>
          <a:bodyPr/>
          <a:lstStyle/>
          <a:p>
            <a:pPr fontAlgn="auto">
              <a:spcBef>
                <a:spcPts val="0"/>
              </a:spcBef>
              <a:spcAft>
                <a:spcPts val="0"/>
              </a:spcAft>
              <a:defRPr/>
            </a:pPr>
            <a:r>
              <a:rPr lang="en-US" sz="3600" spc="-1">
                <a:solidFill>
                  <a:srgbClr val="000000"/>
                </a:solidFill>
                <a:uFill>
                  <a:solidFill>
                    <a:srgbClr val="FFFFFF"/>
                  </a:solidFill>
                </a:uFill>
                <a:latin typeface="Century Gothic"/>
                <a:cs typeface="+mn-cs"/>
              </a:rPr>
              <a:t>La protezione dell’ambiente è essenziale per la qualità della vita delle generazioni presenti e future. Per questo l’UE addotta una politica comune in materia ambientale e si preoccupa di preservare le risorse naturali degli Stati membri e di proteggere la salute dei suoi cittadini.</a:t>
            </a:r>
            <a:endParaRPr lang="en-US" sz="2200" spc="-1">
              <a:solidFill>
                <a:srgbClr val="000000"/>
              </a:solidFill>
              <a:uFill>
                <a:solidFill>
                  <a:srgbClr val="FFFFFF"/>
                </a:solidFill>
              </a:uFill>
              <a:latin typeface="Century Gothic"/>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2895600" y="442913"/>
            <a:ext cx="8610600" cy="1292225"/>
          </a:xfrm>
          <a:prstGeom prst="rect">
            <a:avLst/>
          </a:prstGeom>
          <a:noFill/>
          <a:ln>
            <a:noFill/>
          </a:ln>
        </p:spPr>
        <p:txBody>
          <a:bodyPr anchor="ctr"/>
          <a:lstStyle/>
          <a:p>
            <a:pPr algn="r" fontAlgn="auto">
              <a:lnSpc>
                <a:spcPct val="90000"/>
              </a:lnSpc>
              <a:spcBef>
                <a:spcPts val="0"/>
              </a:spcBef>
              <a:spcAft>
                <a:spcPts val="0"/>
              </a:spcAft>
              <a:defRPr/>
            </a:pPr>
            <a:r>
              <a:rPr lang="en-US" sz="4400" cap="all" spc="-1">
                <a:solidFill>
                  <a:srgbClr val="000000"/>
                </a:solidFill>
                <a:uFill>
                  <a:solidFill>
                    <a:srgbClr val="FFFFFF"/>
                  </a:solidFill>
                </a:uFill>
                <a:latin typeface="Century Gothic"/>
                <a:cs typeface="+mn-cs"/>
              </a:rPr>
              <a:t>Politica energetica</a:t>
            </a:r>
            <a:endParaRPr lang="en-US" spc="-1">
              <a:solidFill>
                <a:srgbClr val="000000"/>
              </a:solidFill>
              <a:uFill>
                <a:solidFill>
                  <a:srgbClr val="FFFFFF"/>
                </a:solidFill>
              </a:uFill>
              <a:latin typeface="Century Gothic"/>
              <a:cs typeface="+mn-cs"/>
            </a:endParaRPr>
          </a:p>
        </p:txBody>
      </p:sp>
      <p:sp>
        <p:nvSpPr>
          <p:cNvPr id="207" name="TextShape 2"/>
          <p:cNvSpPr txBox="1"/>
          <p:nvPr/>
        </p:nvSpPr>
        <p:spPr>
          <a:xfrm>
            <a:off x="685800" y="1735138"/>
            <a:ext cx="10820400" cy="4483100"/>
          </a:xfrm>
          <a:prstGeom prst="rect">
            <a:avLst/>
          </a:prstGeom>
          <a:noFill/>
          <a:ln>
            <a:noFill/>
          </a:ln>
        </p:spPr>
        <p:txBody>
          <a:bodyPr/>
          <a:lstStyle/>
          <a:p>
            <a:pPr fontAlgn="auto">
              <a:spcBef>
                <a:spcPts val="0"/>
              </a:spcBef>
              <a:spcAft>
                <a:spcPts val="0"/>
              </a:spcAft>
              <a:defRPr/>
            </a:pPr>
            <a:r>
              <a:rPr lang="en-US" sz="2400" spc="-1">
                <a:solidFill>
                  <a:srgbClr val="000000"/>
                </a:solidFill>
                <a:uFill>
                  <a:solidFill>
                    <a:srgbClr val="FFFFFF"/>
                  </a:solidFill>
                </a:uFill>
                <a:latin typeface="Century Gothic"/>
                <a:cs typeface="+mn-cs"/>
              </a:rPr>
              <a:t>La sicurezza energetica è stata al centro dell’integrazione europea. Soltanto a partire dalla crisi petrolifera del 1973, gli Stati membri hanno preso coscienza della necessità di sviluppare una politica comunitaria dell’energia.</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400" spc="-1">
                <a:solidFill>
                  <a:srgbClr val="000000"/>
                </a:solidFill>
                <a:uFill>
                  <a:solidFill>
                    <a:srgbClr val="FFFFFF"/>
                  </a:solidFill>
                </a:uFill>
                <a:latin typeface="Century Gothic"/>
                <a:cs typeface="+mn-cs"/>
              </a:rPr>
              <a:t>L’Unione ha la necessità di dotarsi di una strategia per prevenire una eccessiva dipendenza da uno o pochi Paesi produttori. Gli obbiettivi di questa politica sono:</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 garantire una sicurezza in materia di approvvigionamento energetico ad un prezzo accessibile a tutti i consumatori;</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promuovere una concorrenza sana nel mercato europeo dell’energia.</a:t>
            </a:r>
            <a:endParaRPr lang="en-US" sz="2200" spc="-1">
              <a:solidFill>
                <a:srgbClr val="000000"/>
              </a:solidFill>
              <a:uFill>
                <a:solidFill>
                  <a:srgbClr val="FFFFFF"/>
                </a:solidFill>
              </a:uFill>
              <a:latin typeface="Century Gothic"/>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400" cap="all" spc="-1">
                <a:solidFill>
                  <a:srgbClr val="000000"/>
                </a:solidFill>
                <a:uFill>
                  <a:solidFill>
                    <a:srgbClr val="FFFFFF"/>
                  </a:solidFill>
                </a:uFill>
                <a:latin typeface="Century Gothic"/>
                <a:cs typeface="+mn-cs"/>
              </a:rPr>
              <a:t>Tutela dei consumatori</a:t>
            </a:r>
            <a:endParaRPr lang="en-US" spc="-1">
              <a:solidFill>
                <a:srgbClr val="000000"/>
              </a:solidFill>
              <a:uFill>
                <a:solidFill>
                  <a:srgbClr val="FFFFFF"/>
                </a:solidFill>
              </a:uFill>
              <a:latin typeface="Century Gothic"/>
              <a:cs typeface="+mn-cs"/>
            </a:endParaRPr>
          </a:p>
        </p:txBody>
      </p:sp>
      <p:sp>
        <p:nvSpPr>
          <p:cNvPr id="209" name="TextShape 2"/>
          <p:cNvSpPr txBox="1"/>
          <p:nvPr/>
        </p:nvSpPr>
        <p:spPr>
          <a:xfrm>
            <a:off x="685800" y="2193925"/>
            <a:ext cx="10820400" cy="4024313"/>
          </a:xfrm>
          <a:prstGeom prst="rect">
            <a:avLst/>
          </a:prstGeom>
          <a:noFill/>
          <a:ln>
            <a:noFill/>
          </a:ln>
        </p:spPr>
        <p:txBody>
          <a:bodyPr/>
          <a:lstStyle/>
          <a:p>
            <a:pPr fontAlgn="auto">
              <a:spcBef>
                <a:spcPts val="0"/>
              </a:spcBef>
              <a:spcAft>
                <a:spcPts val="0"/>
              </a:spcAft>
              <a:defRPr/>
            </a:pPr>
            <a:r>
              <a:rPr lang="en-US" sz="2800" spc="-1">
                <a:solidFill>
                  <a:srgbClr val="000000"/>
                </a:solidFill>
                <a:uFill>
                  <a:solidFill>
                    <a:srgbClr val="FFFFFF"/>
                  </a:solidFill>
                </a:uFill>
                <a:latin typeface="Century Gothic"/>
                <a:cs typeface="+mn-cs"/>
              </a:rPr>
              <a:t>Le priorità della politica dei consumatori dell’UE sono:</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La protezione contro rischi e minacce gravi;</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La libertà di scelta;</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La tutela dei diritti dei consumatori e la risoluzione rapida ed efficace di qualsiasi controversia;</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L’adeguamento dei diritti dei consumatori ai cambiamenti economici e sociali.</a:t>
            </a:r>
            <a:endParaRPr lang="en-US" sz="2200" spc="-1">
              <a:solidFill>
                <a:srgbClr val="000000"/>
              </a:solidFill>
              <a:uFill>
                <a:solidFill>
                  <a:srgbClr val="FFFFFF"/>
                </a:solidFill>
              </a:uFill>
              <a:latin typeface="Century Gothic"/>
              <a:cs typeface="+mn-cs"/>
            </a:endParaRP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000" cap="all" spc="-1">
                <a:solidFill>
                  <a:srgbClr val="000000"/>
                </a:solidFill>
                <a:uFill>
                  <a:solidFill>
                    <a:srgbClr val="FFFFFF"/>
                  </a:solidFill>
                </a:uFill>
                <a:latin typeface="Century Gothic"/>
                <a:cs typeface="+mn-cs"/>
              </a:rPr>
              <a:t>Istruzione, formazione e gioventù</a:t>
            </a:r>
            <a:endParaRPr lang="en-US" spc="-1">
              <a:solidFill>
                <a:srgbClr val="000000"/>
              </a:solidFill>
              <a:uFill>
                <a:solidFill>
                  <a:srgbClr val="FFFFFF"/>
                </a:solidFill>
              </a:uFill>
              <a:latin typeface="Century Gothic"/>
              <a:cs typeface="+mn-cs"/>
            </a:endParaRPr>
          </a:p>
        </p:txBody>
      </p:sp>
      <p:sp>
        <p:nvSpPr>
          <p:cNvPr id="211" name="TextShape 2"/>
          <p:cNvSpPr txBox="1"/>
          <p:nvPr/>
        </p:nvSpPr>
        <p:spPr>
          <a:xfrm>
            <a:off x="685800" y="2193925"/>
            <a:ext cx="10820400" cy="4024313"/>
          </a:xfrm>
          <a:prstGeom prst="rect">
            <a:avLst/>
          </a:prstGeom>
          <a:noFill/>
          <a:ln>
            <a:noFill/>
          </a:ln>
        </p:spPr>
        <p:txBody>
          <a:bodyPr/>
          <a:lstStyle/>
          <a:p>
            <a:pPr fontAlgn="auto">
              <a:spcBef>
                <a:spcPts val="0"/>
              </a:spcBef>
              <a:spcAft>
                <a:spcPts val="0"/>
              </a:spcAft>
              <a:defRPr/>
            </a:pPr>
            <a:r>
              <a:rPr lang="en-US" sz="2200" spc="-1">
                <a:solidFill>
                  <a:srgbClr val="000000"/>
                </a:solidFill>
                <a:uFill>
                  <a:solidFill>
                    <a:srgbClr val="FFFFFF"/>
                  </a:solidFill>
                </a:uFill>
                <a:latin typeface="Century Gothic"/>
                <a:cs typeface="+mn-cs"/>
              </a:rPr>
              <a:t>L'unione europea favorisce la cooperazione tra gli stati membri per quanto riguarda l'istruzione, la formazione e la gioventù. </a:t>
            </a:r>
          </a:p>
          <a:p>
            <a:pPr marL="228600" indent="-228240" fontAlgn="auto">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Sviluppa l'istruzione europea attraverso l'apprendimento e la diffusione delle lingue;</a:t>
            </a:r>
          </a:p>
          <a:p>
            <a:pPr marL="228600" indent="-228240" fontAlgn="auto">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Aumenta la mobilità degli insegnanti e degli studenti;</a:t>
            </a:r>
          </a:p>
          <a:p>
            <a:pPr marL="228600" indent="-228240" fontAlgn="auto">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Incoraggia il riconoscimento accademico dei diplomi e dei periodi di studio;</a:t>
            </a:r>
          </a:p>
          <a:p>
            <a:pPr marL="228600" indent="-228240" fontAlgn="auto">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Promuove la cooperazione tra gli istituti d'insegnamento;</a:t>
            </a:r>
          </a:p>
          <a:p>
            <a:pPr marL="228600" indent="-228240" fontAlgn="auto">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Incoraggia lo sviluppo dell'istruzione a distanza;</a:t>
            </a:r>
          </a:p>
          <a:p>
            <a:pPr marL="228600" indent="-228240" fontAlgn="auto">
              <a:spcBef>
                <a:spcPts val="0"/>
              </a:spcBef>
              <a:spcAft>
                <a:spcPts val="0"/>
              </a:spcAft>
              <a:buClr>
                <a:srgbClr val="000000"/>
              </a:buClr>
              <a:buFont typeface="Arial"/>
              <a:buChar char="•"/>
              <a:defRPr/>
            </a:pPr>
            <a:r>
              <a:rPr lang="en-US" sz="2200" spc="-1">
                <a:solidFill>
                  <a:srgbClr val="000000"/>
                </a:solidFill>
                <a:uFill>
                  <a:solidFill>
                    <a:srgbClr val="FFFFFF"/>
                  </a:solidFill>
                </a:uFill>
                <a:latin typeface="Century Gothic"/>
                <a:cs typeface="+mn-cs"/>
              </a:rPr>
              <a:t>Favorisce lo scambio di giovani e di animatori di attività socio-educative.</a:t>
            </a:r>
          </a:p>
          <a:p>
            <a:pPr fontAlgn="auto">
              <a:spcBef>
                <a:spcPts val="0"/>
              </a:spcBef>
              <a:spcAft>
                <a:spcPts val="0"/>
              </a:spcAft>
              <a:defRPr/>
            </a:pPr>
            <a:r>
              <a:rPr lang="en-US" sz="2200" spc="-1">
                <a:solidFill>
                  <a:srgbClr val="000000"/>
                </a:solidFill>
                <a:uFill>
                  <a:solidFill>
                    <a:srgbClr val="FFFFFF"/>
                  </a:solidFill>
                </a:uFill>
                <a:latin typeface="Century Gothic"/>
                <a:cs typeface="+mn-cs"/>
              </a:rPr>
              <a:t> </a:t>
            </a: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000" cap="all" spc="-1">
                <a:solidFill>
                  <a:srgbClr val="000000"/>
                </a:solidFill>
                <a:uFill>
                  <a:solidFill>
                    <a:srgbClr val="FFFFFF"/>
                  </a:solidFill>
                </a:uFill>
                <a:latin typeface="Century Gothic"/>
                <a:cs typeface="+mn-cs"/>
              </a:rPr>
              <a:t>Politica estera e di sicurezza comune</a:t>
            </a:r>
            <a:endParaRPr lang="en-US" spc="-1">
              <a:solidFill>
                <a:srgbClr val="000000"/>
              </a:solidFill>
              <a:uFill>
                <a:solidFill>
                  <a:srgbClr val="FFFFFF"/>
                </a:solidFill>
              </a:uFill>
              <a:latin typeface="Century Gothic"/>
              <a:cs typeface="+mn-cs"/>
            </a:endParaRPr>
          </a:p>
        </p:txBody>
      </p:sp>
      <p:sp>
        <p:nvSpPr>
          <p:cNvPr id="213" name="TextShape 2"/>
          <p:cNvSpPr txBox="1"/>
          <p:nvPr/>
        </p:nvSpPr>
        <p:spPr>
          <a:xfrm>
            <a:off x="685800" y="2193925"/>
            <a:ext cx="10820400" cy="4024313"/>
          </a:xfrm>
          <a:prstGeom prst="rect">
            <a:avLst/>
          </a:prstGeom>
          <a:noFill/>
          <a:ln>
            <a:noFill/>
          </a:ln>
        </p:spPr>
        <p:txBody>
          <a:bodyPr/>
          <a:lstStyle/>
          <a:p>
            <a:pPr fontAlgn="auto">
              <a:spcBef>
                <a:spcPts val="0"/>
              </a:spcBef>
              <a:spcAft>
                <a:spcPts val="0"/>
              </a:spcAft>
              <a:defRPr/>
            </a:pPr>
            <a:r>
              <a:rPr lang="en-US" sz="2800" spc="-1">
                <a:solidFill>
                  <a:srgbClr val="000000"/>
                </a:solidFill>
                <a:uFill>
                  <a:solidFill>
                    <a:srgbClr val="FFFFFF"/>
                  </a:solidFill>
                </a:uFill>
                <a:latin typeface="Century Gothic"/>
                <a:cs typeface="+mn-cs"/>
              </a:rPr>
              <a:t>Con il consolidarsi del legame tra gli stati membri, l'Europa, ha avuto un ruolo maggiore sulla scena internazionale. </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800" spc="-1">
                <a:solidFill>
                  <a:srgbClr val="000000"/>
                </a:solidFill>
                <a:uFill>
                  <a:solidFill>
                    <a:srgbClr val="FFFFFF"/>
                  </a:solidFill>
                </a:uFill>
                <a:latin typeface="Century Gothic"/>
                <a:cs typeface="+mn-cs"/>
              </a:rPr>
              <a:t>Oggi l'UE:</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È la prima potenza industriale e commerciale nel mondo;</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È il maggiore donatore per i paesi in via di sviluppo;</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Sta rafforzando la propria politica estera e di sicurezza comune (PESC);</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Mantiene relazioni con molti partner mondiali</a:t>
            </a:r>
            <a:r>
              <a:rPr lang="en-US" sz="2200" spc="-1">
                <a:solidFill>
                  <a:srgbClr val="000000"/>
                </a:solidFill>
                <a:uFill>
                  <a:solidFill>
                    <a:srgbClr val="FFFFFF"/>
                  </a:solidFill>
                </a:uFill>
                <a:latin typeface="Century Gothic"/>
                <a:cs typeface="+mn-cs"/>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800" cap="all" spc="-1">
                <a:solidFill>
                  <a:srgbClr val="000000"/>
                </a:solidFill>
                <a:uFill>
                  <a:solidFill>
                    <a:srgbClr val="FFFFFF"/>
                  </a:solidFill>
                </a:uFill>
                <a:latin typeface="Century Gothic"/>
                <a:cs typeface="+mn-cs"/>
              </a:rPr>
              <a:t>Trattato di maastricht</a:t>
            </a:r>
            <a:endParaRPr lang="en-US" spc="-1">
              <a:solidFill>
                <a:srgbClr val="000000"/>
              </a:solidFill>
              <a:uFill>
                <a:solidFill>
                  <a:srgbClr val="FFFFFF"/>
                </a:solidFill>
              </a:uFill>
              <a:latin typeface="Century Gothic"/>
              <a:cs typeface="+mn-cs"/>
            </a:endParaRPr>
          </a:p>
        </p:txBody>
      </p:sp>
      <p:sp>
        <p:nvSpPr>
          <p:cNvPr id="94" name="TextShape 2"/>
          <p:cNvSpPr txBox="1"/>
          <p:nvPr/>
        </p:nvSpPr>
        <p:spPr>
          <a:xfrm>
            <a:off x="685800" y="2493963"/>
            <a:ext cx="10820400" cy="2854325"/>
          </a:xfrm>
          <a:prstGeom prst="rect">
            <a:avLst/>
          </a:prstGeom>
          <a:noFill/>
          <a:ln>
            <a:noFill/>
          </a:ln>
        </p:spPr>
        <p:txBody>
          <a:bodyPr/>
          <a:lstStyle/>
          <a:p>
            <a:pPr algn="ctr"/>
            <a:r>
              <a:rPr lang="en-US" sz="4400">
                <a:solidFill>
                  <a:srgbClr val="000000"/>
                </a:solidFill>
                <a:latin typeface="Century Gothic" pitchFamily="34" charset="0"/>
                <a:cs typeface="DejaVu Sans" pitchFamily="34" charset="0"/>
              </a:rPr>
              <a:t>Il Trattato di Maastricht o Trattato sull’Unione europea viene firmato il 7 febbraio 1992 ed entra in vigore il 1° novembre 1993.</a:t>
            </a:r>
            <a:endParaRPr lang="en-US" sz="2200">
              <a:solidFill>
                <a:srgbClr val="000000"/>
              </a:solidFill>
              <a:latin typeface="Century Gothic" pitchFamily="34" charset="0"/>
              <a:cs typeface="DejaVu Sans"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3967163" y="763588"/>
            <a:ext cx="7539037" cy="1293812"/>
          </a:xfrm>
          <a:prstGeom prst="rect">
            <a:avLst/>
          </a:prstGeom>
          <a:noFill/>
          <a:ln>
            <a:noFill/>
          </a:ln>
        </p:spPr>
        <p:txBody>
          <a:bodyPr anchor="ctr"/>
          <a:lstStyle/>
          <a:p>
            <a:pPr fontAlgn="auto">
              <a:spcBef>
                <a:spcPts val="0"/>
              </a:spcBef>
              <a:spcAft>
                <a:spcPts val="0"/>
              </a:spcAft>
              <a:defRPr/>
            </a:pPr>
            <a:endParaRPr lang="en-US" spc="-1">
              <a:solidFill>
                <a:srgbClr val="000000"/>
              </a:solidFill>
              <a:uFill>
                <a:solidFill>
                  <a:srgbClr val="FFFFFF"/>
                </a:solidFill>
              </a:uFill>
              <a:latin typeface="Century Gothic"/>
              <a:cs typeface="+mn-cs"/>
            </a:endParaRPr>
          </a:p>
        </p:txBody>
      </p:sp>
      <p:sp>
        <p:nvSpPr>
          <p:cNvPr id="215" name="TextShape 2"/>
          <p:cNvSpPr txBox="1"/>
          <p:nvPr/>
        </p:nvSpPr>
        <p:spPr>
          <a:xfrm>
            <a:off x="512763" y="1506538"/>
            <a:ext cx="10820400" cy="4932362"/>
          </a:xfrm>
          <a:prstGeom prst="rect">
            <a:avLst/>
          </a:prstGeom>
          <a:noFill/>
          <a:ln>
            <a:noFill/>
          </a:ln>
        </p:spPr>
        <p:txBody>
          <a:bodyPr/>
          <a:lstStyle/>
          <a:p>
            <a:pPr fontAlgn="auto">
              <a:spcBef>
                <a:spcPts val="0"/>
              </a:spcBef>
              <a:spcAft>
                <a:spcPts val="0"/>
              </a:spcAft>
              <a:defRPr/>
            </a:pPr>
            <a:r>
              <a:rPr lang="en-US" sz="2600" spc="-1">
                <a:solidFill>
                  <a:srgbClr val="000000"/>
                </a:solidFill>
                <a:uFill>
                  <a:solidFill>
                    <a:srgbClr val="FFFFFF"/>
                  </a:solidFill>
                </a:uFill>
                <a:latin typeface="Century Gothic"/>
                <a:cs typeface="+mn-cs"/>
              </a:rPr>
              <a:t>Dal 2003 l'unione dispone di una strategia di sicurezza come risposta alle sfide riguardanti la sicurezza: la PESC</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600" spc="-1">
                <a:solidFill>
                  <a:srgbClr val="000000"/>
                </a:solidFill>
                <a:uFill>
                  <a:solidFill>
                    <a:srgbClr val="FFFFFF"/>
                  </a:solidFill>
                </a:uFill>
                <a:latin typeface="Century Gothic"/>
                <a:cs typeface="+mn-cs"/>
              </a:rPr>
              <a:t>Gli obiettivi della PESC sono:</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600" spc="-1">
                <a:solidFill>
                  <a:srgbClr val="000000"/>
                </a:solidFill>
                <a:uFill>
                  <a:solidFill>
                    <a:srgbClr val="FFFFFF"/>
                  </a:solidFill>
                </a:uFill>
                <a:latin typeface="Century Gothic"/>
                <a:cs typeface="+mn-cs"/>
              </a:rPr>
              <a:t>Salvaguardare i valori comuni , gli interessi fondamentali e l'indipendenza dell'UE;</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600" spc="-1">
                <a:solidFill>
                  <a:srgbClr val="000000"/>
                </a:solidFill>
                <a:uFill>
                  <a:solidFill>
                    <a:srgbClr val="FFFFFF"/>
                  </a:solidFill>
                </a:uFill>
                <a:latin typeface="Century Gothic"/>
                <a:cs typeface="+mn-cs"/>
              </a:rPr>
              <a:t>Rafforzare la sicurezza dell'UE e degli Stati membri;</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600" spc="-1">
                <a:solidFill>
                  <a:srgbClr val="000000"/>
                </a:solidFill>
                <a:uFill>
                  <a:solidFill>
                    <a:srgbClr val="FFFFFF"/>
                  </a:solidFill>
                </a:uFill>
                <a:latin typeface="Century Gothic"/>
                <a:cs typeface="+mn-cs"/>
              </a:rPr>
              <a:t>Mantenere la pace rafforzando la sicurezza internazionali;</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600" spc="-1">
                <a:solidFill>
                  <a:srgbClr val="000000"/>
                </a:solidFill>
                <a:uFill>
                  <a:solidFill>
                    <a:srgbClr val="FFFFFF"/>
                  </a:solidFill>
                </a:uFill>
                <a:latin typeface="Century Gothic"/>
                <a:cs typeface="+mn-cs"/>
              </a:rPr>
              <a:t>Promuovere la cooperazione internazionale;</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600" spc="-1">
                <a:solidFill>
                  <a:srgbClr val="000000"/>
                </a:solidFill>
                <a:uFill>
                  <a:solidFill>
                    <a:srgbClr val="FFFFFF"/>
                  </a:solidFill>
                </a:uFill>
                <a:latin typeface="Century Gothic"/>
                <a:cs typeface="+mn-cs"/>
              </a:rPr>
              <a:t>Sviluppare e rafforzare la democrazia, lo Stato di diritto;</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600" spc="-1">
                <a:solidFill>
                  <a:srgbClr val="000000"/>
                </a:solidFill>
                <a:uFill>
                  <a:solidFill>
                    <a:srgbClr val="FFFFFF"/>
                  </a:solidFill>
                </a:uFill>
                <a:latin typeface="Century Gothic"/>
                <a:cs typeface="+mn-cs"/>
              </a:rPr>
              <a:t>Il rispetto dei diritti dell'uomo e delle libertà fondamentali.</a:t>
            </a:r>
            <a:endParaRPr lang="en-US" sz="2200" spc="-1">
              <a:solidFill>
                <a:srgbClr val="000000"/>
              </a:solidFill>
              <a:uFill>
                <a:solidFill>
                  <a:srgbClr val="FFFFFF"/>
                </a:solidFill>
              </a:uFill>
              <a:latin typeface="Century Gothic"/>
              <a:cs typeface="+mn-cs"/>
            </a:endParaRP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2884488" y="803275"/>
            <a:ext cx="8621712" cy="1292225"/>
          </a:xfrm>
          <a:prstGeom prst="rect">
            <a:avLst/>
          </a:prstGeom>
          <a:noFill/>
          <a:ln>
            <a:noFill/>
          </a:ln>
        </p:spPr>
        <p:txBody>
          <a:bodyPr anchor="ctr"/>
          <a:lstStyle/>
          <a:p>
            <a:pPr algn="r" fontAlgn="auto">
              <a:lnSpc>
                <a:spcPct val="90000"/>
              </a:lnSpc>
              <a:spcBef>
                <a:spcPts val="0"/>
              </a:spcBef>
              <a:spcAft>
                <a:spcPts val="0"/>
              </a:spcAft>
              <a:defRPr/>
            </a:pPr>
            <a:r>
              <a:rPr lang="en-US" sz="4200" cap="all" spc="-1">
                <a:solidFill>
                  <a:srgbClr val="000000"/>
                </a:solidFill>
                <a:uFill>
                  <a:solidFill>
                    <a:srgbClr val="FFFFFF"/>
                  </a:solidFill>
                </a:uFill>
                <a:latin typeface="Century Gothic"/>
                <a:cs typeface="+mn-cs"/>
              </a:rPr>
              <a:t>Politica europea di sicurezza e di difesa</a:t>
            </a:r>
            <a:endParaRPr lang="en-US" spc="-1">
              <a:solidFill>
                <a:srgbClr val="000000"/>
              </a:solidFill>
              <a:uFill>
                <a:solidFill>
                  <a:srgbClr val="FFFFFF"/>
                </a:solidFill>
              </a:uFill>
              <a:latin typeface="Century Gothic"/>
              <a:cs typeface="+mn-cs"/>
            </a:endParaRPr>
          </a:p>
        </p:txBody>
      </p:sp>
      <p:sp>
        <p:nvSpPr>
          <p:cNvPr id="217" name="TextShape 2"/>
          <p:cNvSpPr txBox="1"/>
          <p:nvPr/>
        </p:nvSpPr>
        <p:spPr>
          <a:xfrm>
            <a:off x="685800" y="2193925"/>
            <a:ext cx="10820400" cy="4024313"/>
          </a:xfrm>
          <a:prstGeom prst="rect">
            <a:avLst/>
          </a:prstGeom>
          <a:noFill/>
          <a:ln>
            <a:noFill/>
          </a:ln>
        </p:spPr>
        <p:txBody>
          <a:bodyPr/>
          <a:lstStyle/>
          <a:p>
            <a:pPr fontAlgn="auto">
              <a:spcBef>
                <a:spcPts val="0"/>
              </a:spcBef>
              <a:spcAft>
                <a:spcPts val="0"/>
              </a:spcAft>
              <a:defRPr/>
            </a:pPr>
            <a:r>
              <a:rPr lang="en-US" sz="2800" spc="-1">
                <a:solidFill>
                  <a:srgbClr val="000000"/>
                </a:solidFill>
                <a:uFill>
                  <a:solidFill>
                    <a:srgbClr val="FFFFFF"/>
                  </a:solidFill>
                </a:uFill>
                <a:latin typeface="Century Gothic"/>
                <a:cs typeface="+mn-cs"/>
              </a:rPr>
              <a:t>L'UE ha deciso di creare la PESD, una politica europea che rafforza l'Unione nel settore della sicurezza e della difesa. </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È una parte integrante della PESC;</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Serve per gestire le situazioni di crisi esterne all'Europa;</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Svolge operazioni per il mantenimento o il ristabilimento della pace o di missioni umanitarie;</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Permette all'Unione di usare mezzi militari o civili per prevenire conflitti e per gestire crisi internazionali.</a:t>
            </a:r>
            <a:endParaRPr lang="en-US" sz="2200" spc="-1">
              <a:solidFill>
                <a:srgbClr val="000000"/>
              </a:solidFill>
              <a:uFill>
                <a:solidFill>
                  <a:srgbClr val="FFFFFF"/>
                </a:solidFill>
              </a:uFill>
              <a:latin typeface="Century Gothic"/>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Shape 1"/>
          <p:cNvSpPr txBox="1"/>
          <p:nvPr/>
        </p:nvSpPr>
        <p:spPr>
          <a:xfrm>
            <a:off x="2895600" y="763588"/>
            <a:ext cx="8610600" cy="1293812"/>
          </a:xfrm>
          <a:prstGeom prst="rect">
            <a:avLst/>
          </a:prstGeom>
          <a:noFill/>
          <a:ln>
            <a:noFill/>
          </a:ln>
        </p:spPr>
        <p:txBody>
          <a:bodyPr anchor="ctr"/>
          <a:lstStyle/>
          <a:p>
            <a:pPr fontAlgn="auto">
              <a:spcBef>
                <a:spcPts val="0"/>
              </a:spcBef>
              <a:spcAft>
                <a:spcPts val="0"/>
              </a:spcAft>
              <a:defRPr/>
            </a:pPr>
            <a:endParaRPr lang="en-US" spc="-1">
              <a:solidFill>
                <a:srgbClr val="000000"/>
              </a:solidFill>
              <a:uFill>
                <a:solidFill>
                  <a:srgbClr val="FFFFFF"/>
                </a:solidFill>
              </a:uFill>
              <a:latin typeface="Century Gothic"/>
              <a:cs typeface="+mn-cs"/>
            </a:endParaRPr>
          </a:p>
        </p:txBody>
      </p:sp>
      <p:sp>
        <p:nvSpPr>
          <p:cNvPr id="219" name="TextShape 2"/>
          <p:cNvSpPr txBox="1"/>
          <p:nvPr/>
        </p:nvSpPr>
        <p:spPr>
          <a:xfrm>
            <a:off x="685800" y="2193925"/>
            <a:ext cx="10820400" cy="4024313"/>
          </a:xfrm>
          <a:prstGeom prst="rect">
            <a:avLst/>
          </a:prstGeom>
          <a:noFill/>
          <a:ln>
            <a:noFill/>
          </a:ln>
        </p:spPr>
        <p:txBody>
          <a:bodyPr/>
          <a:lstStyle/>
          <a:p>
            <a:pPr fontAlgn="auto">
              <a:spcBef>
                <a:spcPts val="0"/>
              </a:spcBef>
              <a:spcAft>
                <a:spcPts val="0"/>
              </a:spcAft>
              <a:defRPr/>
            </a:pPr>
            <a:r>
              <a:rPr lang="en-US" sz="3200" spc="-1">
                <a:solidFill>
                  <a:srgbClr val="000000"/>
                </a:solidFill>
                <a:uFill>
                  <a:solidFill>
                    <a:srgbClr val="FFFFFF"/>
                  </a:solidFill>
                </a:uFill>
                <a:latin typeface="Century Gothic"/>
                <a:cs typeface="+mn-cs"/>
              </a:rPr>
              <a:t>Con il Trattato di Lisbona sono state aggiunte delle novità all'interno della PESD:</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3200" spc="-1">
                <a:solidFill>
                  <a:srgbClr val="000000"/>
                </a:solidFill>
                <a:uFill>
                  <a:solidFill>
                    <a:srgbClr val="FFFFFF"/>
                  </a:solidFill>
                </a:uFill>
                <a:latin typeface="Century Gothic"/>
                <a:cs typeface="+mn-cs"/>
              </a:rPr>
              <a:t>un gruppo di Stati membri può realizzare fra loro una «cooperazione strutturata permanente»</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3200" spc="-1">
                <a:solidFill>
                  <a:srgbClr val="000000"/>
                </a:solidFill>
                <a:uFill>
                  <a:solidFill>
                    <a:srgbClr val="FFFFFF"/>
                  </a:solidFill>
                </a:uFill>
                <a:latin typeface="Century Gothic"/>
                <a:cs typeface="+mn-cs"/>
              </a:rPr>
              <a:t>esiste una «clausola di solidarietà»</a:t>
            </a:r>
            <a:endParaRPr lang="en-US" sz="2200" spc="-1">
              <a:solidFill>
                <a:srgbClr val="000000"/>
              </a:solidFill>
              <a:uFill>
                <a:solidFill>
                  <a:srgbClr val="FFFFFF"/>
                </a:solidFill>
              </a:uFill>
              <a:latin typeface="Century Gothic"/>
              <a:cs typeface="+mn-cs"/>
            </a:endParaRPr>
          </a:p>
          <a:p>
            <a:pPr marL="228600" indent="-228240" fontAlgn="auto">
              <a:lnSpc>
                <a:spcPct val="90000"/>
              </a:lnSpc>
              <a:spcBef>
                <a:spcPts val="0"/>
              </a:spcBef>
              <a:spcAft>
                <a:spcPts val="0"/>
              </a:spcAft>
              <a:buClr>
                <a:srgbClr val="000000"/>
              </a:buClr>
              <a:buFont typeface="Arial"/>
              <a:buChar char="•"/>
              <a:defRPr/>
            </a:pPr>
            <a:r>
              <a:rPr lang="en-US" sz="3200" spc="-1">
                <a:solidFill>
                  <a:srgbClr val="000000"/>
                </a:solidFill>
                <a:uFill>
                  <a:solidFill>
                    <a:srgbClr val="FFFFFF"/>
                  </a:solidFill>
                </a:uFill>
                <a:latin typeface="Century Gothic"/>
                <a:cs typeface="+mn-cs"/>
              </a:rPr>
              <a:t>è integrata la «clausola di mutua difesa»</a:t>
            </a:r>
            <a:endParaRPr lang="en-US" sz="2200" spc="-1">
              <a:solidFill>
                <a:srgbClr val="000000"/>
              </a:solidFill>
              <a:uFill>
                <a:solidFill>
                  <a:srgbClr val="FFFFFF"/>
                </a:solidFill>
              </a:uFill>
              <a:latin typeface="Century Gothic"/>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2895600" y="546100"/>
            <a:ext cx="8610600" cy="1292225"/>
          </a:xfrm>
          <a:prstGeom prst="rect">
            <a:avLst/>
          </a:prstGeom>
          <a:noFill/>
          <a:ln>
            <a:noFill/>
          </a:ln>
        </p:spPr>
        <p:txBody>
          <a:bodyPr anchor="ctr"/>
          <a:lstStyle/>
          <a:p>
            <a:pPr algn="r" fontAlgn="auto">
              <a:lnSpc>
                <a:spcPct val="90000"/>
              </a:lnSpc>
              <a:spcBef>
                <a:spcPts val="0"/>
              </a:spcBef>
              <a:spcAft>
                <a:spcPts val="0"/>
              </a:spcAft>
              <a:defRPr/>
            </a:pPr>
            <a:r>
              <a:rPr lang="en-US" sz="4000" cap="all" spc="-1">
                <a:solidFill>
                  <a:srgbClr val="000000"/>
                </a:solidFill>
                <a:uFill>
                  <a:solidFill>
                    <a:srgbClr val="FFFFFF"/>
                  </a:solidFill>
                </a:uFill>
                <a:latin typeface="Century Gothic"/>
                <a:cs typeface="+mn-cs"/>
              </a:rPr>
              <a:t>Politica di aiuto allo sviluppo</a:t>
            </a:r>
            <a:endParaRPr lang="en-US" spc="-1">
              <a:solidFill>
                <a:srgbClr val="000000"/>
              </a:solidFill>
              <a:uFill>
                <a:solidFill>
                  <a:srgbClr val="FFFFFF"/>
                </a:solidFill>
              </a:uFill>
              <a:latin typeface="Century Gothic"/>
              <a:cs typeface="+mn-cs"/>
            </a:endParaRPr>
          </a:p>
        </p:txBody>
      </p:sp>
      <p:sp>
        <p:nvSpPr>
          <p:cNvPr id="221" name="TextShape 2"/>
          <p:cNvSpPr txBox="1"/>
          <p:nvPr/>
        </p:nvSpPr>
        <p:spPr>
          <a:xfrm>
            <a:off x="685800" y="1838325"/>
            <a:ext cx="10820400" cy="4675188"/>
          </a:xfrm>
          <a:prstGeom prst="rect">
            <a:avLst/>
          </a:prstGeom>
          <a:noFill/>
          <a:ln>
            <a:noFill/>
          </a:ln>
        </p:spPr>
        <p:txBody>
          <a:bodyPr/>
          <a:lstStyle/>
          <a:p>
            <a:pPr fontAlgn="auto">
              <a:spcBef>
                <a:spcPts val="0"/>
              </a:spcBef>
              <a:spcAft>
                <a:spcPts val="0"/>
              </a:spcAft>
              <a:defRPr/>
            </a:pPr>
            <a:r>
              <a:rPr lang="en-US" sz="2400" spc="-1">
                <a:solidFill>
                  <a:srgbClr val="000000"/>
                </a:solidFill>
                <a:uFill>
                  <a:solidFill>
                    <a:srgbClr val="FFFFFF"/>
                  </a:solidFill>
                </a:uFill>
                <a:latin typeface="Century Gothic"/>
                <a:cs typeface="+mn-cs"/>
              </a:rPr>
              <a:t>L'UE e gli Stati membri forniscono il 55% dell'intero aiuto internazionale pubblico allo sviluppo. </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400" spc="-1">
                <a:solidFill>
                  <a:srgbClr val="000000"/>
                </a:solidFill>
                <a:uFill>
                  <a:solidFill>
                    <a:srgbClr val="FFFFFF"/>
                  </a:solidFill>
                </a:uFill>
                <a:latin typeface="Century Gothic"/>
                <a:cs typeface="+mn-cs"/>
              </a:rPr>
              <a:t>Nel settembre del 2000, sono stati adottati dalle Nazioni Unite i seguenti obiettivi:</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Vincere la povertà estrema e la fame;</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Diffondere l'istruzione primaria in tutto il mondo;</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Promuovere l'emancipazione femminile e la parità tra i sessi;</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Ridurre la mortalità infantile;</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Migliorare la maternità e la salute pubblica;</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Combattere l'AIDS, la malaria e altre malattie infettive;</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Migliorare la sostenibilità ambientale;</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400" spc="-1">
                <a:solidFill>
                  <a:srgbClr val="000000"/>
                </a:solidFill>
                <a:uFill>
                  <a:solidFill>
                    <a:srgbClr val="FFFFFF"/>
                  </a:solidFill>
                </a:uFill>
                <a:latin typeface="Century Gothic"/>
                <a:cs typeface="+mn-cs"/>
              </a:rPr>
              <a:t>Rafforzare la collaborazione internazionale per lo sviluppo.</a:t>
            </a:r>
            <a:endParaRPr lang="en-US" sz="2200" spc="-1">
              <a:solidFill>
                <a:srgbClr val="000000"/>
              </a:solidFill>
              <a:uFill>
                <a:solidFill>
                  <a:srgbClr val="FFFFFF"/>
                </a:solidFill>
              </a:uFill>
              <a:latin typeface="Century Gothic"/>
              <a:cs typeface="+mn-cs"/>
            </a:endParaRPr>
          </a:p>
          <a:p>
            <a:pPr fontAlgn="auto">
              <a:lnSpc>
                <a:spcPct val="90000"/>
              </a:lnSpc>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400" cap="all" spc="-1">
                <a:solidFill>
                  <a:srgbClr val="000000"/>
                </a:solidFill>
                <a:uFill>
                  <a:solidFill>
                    <a:srgbClr val="FFFFFF"/>
                  </a:solidFill>
                </a:uFill>
                <a:latin typeface="Century Gothic"/>
                <a:cs typeface="+mn-cs"/>
              </a:rPr>
              <a:t>Politica di vicinato</a:t>
            </a:r>
            <a:endParaRPr lang="en-US" spc="-1">
              <a:solidFill>
                <a:srgbClr val="000000"/>
              </a:solidFill>
              <a:uFill>
                <a:solidFill>
                  <a:srgbClr val="FFFFFF"/>
                </a:solidFill>
              </a:uFill>
              <a:latin typeface="Century Gothic"/>
              <a:cs typeface="+mn-cs"/>
            </a:endParaRPr>
          </a:p>
        </p:txBody>
      </p:sp>
      <p:sp>
        <p:nvSpPr>
          <p:cNvPr id="223" name="TextShape 2"/>
          <p:cNvSpPr txBox="1"/>
          <p:nvPr/>
        </p:nvSpPr>
        <p:spPr>
          <a:xfrm>
            <a:off x="685800" y="2057400"/>
            <a:ext cx="10820400" cy="4610100"/>
          </a:xfrm>
          <a:prstGeom prst="rect">
            <a:avLst/>
          </a:prstGeom>
          <a:noFill/>
          <a:ln>
            <a:noFill/>
          </a:ln>
        </p:spPr>
        <p:txBody>
          <a:bodyPr/>
          <a:lstStyle/>
          <a:p>
            <a:pPr fontAlgn="auto">
              <a:spcBef>
                <a:spcPts val="0"/>
              </a:spcBef>
              <a:spcAft>
                <a:spcPts val="0"/>
              </a:spcAft>
              <a:defRPr/>
            </a:pPr>
            <a:r>
              <a:rPr lang="en-US" sz="2600" spc="-1">
                <a:solidFill>
                  <a:srgbClr val="000000"/>
                </a:solidFill>
                <a:uFill>
                  <a:solidFill>
                    <a:srgbClr val="FFFFFF"/>
                  </a:solidFill>
                </a:uFill>
                <a:latin typeface="Century Gothic"/>
                <a:cs typeface="+mn-cs"/>
              </a:rPr>
              <a:t>È stata sviluppata dal 2002 e mira a creare uno spazio prosperoso e stabile alle frontiere dell'Unione europea, rafforzando la cooperazione e la sicurezza economica e culturale con i paesi situati vicini agli Stati membri.</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600" spc="-1">
                <a:solidFill>
                  <a:srgbClr val="000000"/>
                </a:solidFill>
                <a:uFill>
                  <a:solidFill>
                    <a:srgbClr val="FFFFFF"/>
                  </a:solidFill>
                </a:uFill>
                <a:latin typeface="Century Gothic"/>
                <a:cs typeface="+mn-cs"/>
              </a:rPr>
              <a:t>Ha due obiettivi essenziali: evitare linee di divisione tra l'UE e i Paesi vicini e rafforzare la stabilità, la prosperità e la sicurezza di tutti.</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600" spc="-1">
                <a:solidFill>
                  <a:srgbClr val="000000"/>
                </a:solidFill>
                <a:uFill>
                  <a:solidFill>
                    <a:srgbClr val="FFFFFF"/>
                  </a:solidFill>
                </a:uFill>
                <a:latin typeface="Century Gothic"/>
                <a:cs typeface="+mn-cs"/>
              </a:rPr>
              <a:t>Riguarda 16 Paesi: Algeria, Armenia, Azerbaigian, Bielorussia, Egitto, Georgia, Israele, Giordano, Libano, Libia, Moldavia, Marocco, Palestina, Siria, Tunisia ed Ucraina. Con la Russia c'è un partenariato strategico specifico.</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r>
              <a:rPr lang="en-US" sz="2600" spc="-1">
                <a:solidFill>
                  <a:srgbClr val="000000"/>
                </a:solidFill>
                <a:uFill>
                  <a:solidFill>
                    <a:srgbClr val="FFFFFF"/>
                  </a:solidFill>
                </a:uFill>
                <a:latin typeface="Century Gothic"/>
                <a:cs typeface="+mn-cs"/>
              </a:rPr>
              <a:t> </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2895600" y="763588"/>
            <a:ext cx="8610600" cy="1293812"/>
          </a:xfrm>
          <a:prstGeom prst="rect">
            <a:avLst/>
          </a:prstGeom>
          <a:noFill/>
          <a:ln>
            <a:noFill/>
          </a:ln>
        </p:spPr>
        <p:txBody>
          <a:bodyPr anchor="ctr"/>
          <a:lstStyle/>
          <a:p>
            <a:pPr fontAlgn="auto">
              <a:spcBef>
                <a:spcPts val="0"/>
              </a:spcBef>
              <a:spcAft>
                <a:spcPts val="0"/>
              </a:spcAft>
              <a:defRPr/>
            </a:pPr>
            <a:endParaRPr lang="en-US" spc="-1">
              <a:solidFill>
                <a:srgbClr val="000000"/>
              </a:solidFill>
              <a:uFill>
                <a:solidFill>
                  <a:srgbClr val="FFFFFF"/>
                </a:solidFill>
              </a:uFill>
              <a:latin typeface="Century Gothic"/>
              <a:cs typeface="+mn-cs"/>
            </a:endParaRPr>
          </a:p>
        </p:txBody>
      </p:sp>
      <p:sp>
        <p:nvSpPr>
          <p:cNvPr id="96" name="TextShape 2"/>
          <p:cNvSpPr txBox="1"/>
          <p:nvPr/>
        </p:nvSpPr>
        <p:spPr>
          <a:xfrm>
            <a:off x="685800" y="2057400"/>
            <a:ext cx="10820400" cy="4141788"/>
          </a:xfrm>
          <a:prstGeom prst="rect">
            <a:avLst/>
          </a:prstGeom>
          <a:noFill/>
          <a:ln>
            <a:noFill/>
          </a:ln>
        </p:spPr>
        <p:txBody>
          <a:bodyPr/>
          <a:lstStyle/>
          <a:p>
            <a:pPr fontAlgn="auto">
              <a:spcBef>
                <a:spcPts val="0"/>
              </a:spcBef>
              <a:spcAft>
                <a:spcPts val="0"/>
              </a:spcAft>
              <a:defRPr/>
            </a:pPr>
            <a:r>
              <a:rPr lang="en-US" sz="2800" spc="-1">
                <a:solidFill>
                  <a:srgbClr val="000000"/>
                </a:solidFill>
                <a:uFill>
                  <a:solidFill>
                    <a:srgbClr val="FFFFFF"/>
                  </a:solidFill>
                </a:uFill>
                <a:latin typeface="Century Gothic"/>
                <a:cs typeface="+mn-cs"/>
              </a:rPr>
              <a:t>Con questo trattato:</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Nasce l’Unione europea, un’organizzazione che ingloba in sé le tre Comunità (CECA, CEE e Euratom);</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Si vuole un’unione più politica e non soltanto economica;</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Viene introdotta una cittadinanza europea;</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Instaurano l’UEM, cioè l’unione monetaria (euro);</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Vengono sviluppate politiche comunitarie che rafforzano l’indirizzo politico dell’U.E.</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2895600" y="763588"/>
            <a:ext cx="8610600" cy="1293812"/>
          </a:xfrm>
          <a:prstGeom prst="rect">
            <a:avLst/>
          </a:prstGeom>
          <a:noFill/>
          <a:ln>
            <a:noFill/>
          </a:ln>
        </p:spPr>
        <p:txBody>
          <a:bodyPr anchor="ctr"/>
          <a:lstStyle/>
          <a:p>
            <a:pPr algn="r" fontAlgn="auto">
              <a:lnSpc>
                <a:spcPct val="90000"/>
              </a:lnSpc>
              <a:spcBef>
                <a:spcPts val="0"/>
              </a:spcBef>
              <a:spcAft>
                <a:spcPts val="0"/>
              </a:spcAft>
              <a:defRPr/>
            </a:pPr>
            <a:r>
              <a:rPr lang="en-US" sz="4800" cap="all" spc="-1">
                <a:solidFill>
                  <a:srgbClr val="000000"/>
                </a:solidFill>
                <a:uFill>
                  <a:solidFill>
                    <a:srgbClr val="FFFFFF"/>
                  </a:solidFill>
                </a:uFill>
                <a:latin typeface="Century Gothic"/>
                <a:cs typeface="+mn-cs"/>
              </a:rPr>
              <a:t>Trattato di Amsterdam</a:t>
            </a:r>
            <a:endParaRPr lang="en-US" spc="-1">
              <a:solidFill>
                <a:srgbClr val="000000"/>
              </a:solidFill>
              <a:uFill>
                <a:solidFill>
                  <a:srgbClr val="FFFFFF"/>
                </a:solidFill>
              </a:uFill>
              <a:latin typeface="Century Gothic"/>
              <a:cs typeface="+mn-cs"/>
            </a:endParaRPr>
          </a:p>
        </p:txBody>
      </p:sp>
      <p:sp>
        <p:nvSpPr>
          <p:cNvPr id="98" name="TextShape 2"/>
          <p:cNvSpPr txBox="1"/>
          <p:nvPr/>
        </p:nvSpPr>
        <p:spPr>
          <a:xfrm>
            <a:off x="685800" y="2259013"/>
            <a:ext cx="10820400" cy="2684462"/>
          </a:xfrm>
          <a:prstGeom prst="rect">
            <a:avLst/>
          </a:prstGeom>
          <a:noFill/>
          <a:ln>
            <a:noFill/>
          </a:ln>
        </p:spPr>
        <p:txBody>
          <a:bodyPr/>
          <a:lstStyle/>
          <a:p>
            <a:pPr algn="ctr" fontAlgn="auto">
              <a:spcBef>
                <a:spcPts val="0"/>
              </a:spcBef>
              <a:spcAft>
                <a:spcPts val="0"/>
              </a:spcAft>
              <a:defRPr/>
            </a:pPr>
            <a:r>
              <a:rPr lang="en-US" sz="4400" spc="-1">
                <a:solidFill>
                  <a:srgbClr val="000000"/>
                </a:solidFill>
                <a:uFill>
                  <a:solidFill>
                    <a:srgbClr val="FFFFFF"/>
                  </a:solidFill>
                </a:uFill>
                <a:latin typeface="Century Gothic"/>
                <a:cs typeface="+mn-cs"/>
              </a:rPr>
              <a:t>Con il Trattato di Amsterdam, il 16 e il 17 giugno 1997, i Capi di Stato e di governo degli Stati membri modificano il Trattato sull’Unione europea.</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2895600" y="763588"/>
            <a:ext cx="8610600" cy="1293812"/>
          </a:xfrm>
          <a:prstGeom prst="rect">
            <a:avLst/>
          </a:prstGeom>
          <a:noFill/>
          <a:ln>
            <a:noFill/>
          </a:ln>
        </p:spPr>
        <p:txBody>
          <a:bodyPr anchor="ctr"/>
          <a:lstStyle/>
          <a:p>
            <a:pPr fontAlgn="auto">
              <a:spcBef>
                <a:spcPts val="0"/>
              </a:spcBef>
              <a:spcAft>
                <a:spcPts val="0"/>
              </a:spcAft>
              <a:defRPr/>
            </a:pPr>
            <a:endParaRPr lang="en-US" spc="-1">
              <a:solidFill>
                <a:srgbClr val="000000"/>
              </a:solidFill>
              <a:uFill>
                <a:solidFill>
                  <a:srgbClr val="FFFFFF"/>
                </a:solidFill>
              </a:uFill>
              <a:latin typeface="Century Gothic"/>
              <a:cs typeface="+mn-cs"/>
            </a:endParaRPr>
          </a:p>
        </p:txBody>
      </p:sp>
      <p:sp>
        <p:nvSpPr>
          <p:cNvPr id="100" name="TextShape 2"/>
          <p:cNvSpPr txBox="1"/>
          <p:nvPr/>
        </p:nvSpPr>
        <p:spPr>
          <a:xfrm>
            <a:off x="685800" y="2057400"/>
            <a:ext cx="10820400" cy="4024313"/>
          </a:xfrm>
          <a:prstGeom prst="rect">
            <a:avLst/>
          </a:prstGeom>
          <a:noFill/>
          <a:ln>
            <a:noFill/>
          </a:ln>
        </p:spPr>
        <p:txBody>
          <a:bodyPr/>
          <a:lstStyle/>
          <a:p>
            <a:pPr fontAlgn="auto">
              <a:spcBef>
                <a:spcPts val="0"/>
              </a:spcBef>
              <a:spcAft>
                <a:spcPts val="0"/>
              </a:spcAft>
              <a:defRPr/>
            </a:pPr>
            <a:r>
              <a:rPr lang="en-US" sz="2800" spc="-1">
                <a:solidFill>
                  <a:srgbClr val="000000"/>
                </a:solidFill>
                <a:uFill>
                  <a:solidFill>
                    <a:srgbClr val="FFFFFF"/>
                  </a:solidFill>
                </a:uFill>
                <a:latin typeface="Century Gothic"/>
                <a:cs typeface="+mn-cs"/>
              </a:rPr>
              <a:t>Quanto detto nel Trattato di Maastricht viene consolidato attraverso questi obiettivi:</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Lotta alla disoccupazione e salvaguardia dei diritti dei cittadini dell'Unione europea;</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Eliminazione degli ostacoli alla libera circolazione e il rafforzamento della sicurezza interna;</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Maggiore influenza dell'Europa sulla scena mondiale;</a:t>
            </a:r>
            <a:endParaRPr lang="en-US" sz="2200" spc="-1">
              <a:solidFill>
                <a:srgbClr val="000000"/>
              </a:solidFill>
              <a:uFill>
                <a:solidFill>
                  <a:srgbClr val="FFFFFF"/>
                </a:solidFill>
              </a:uFill>
              <a:latin typeface="Century Gothic"/>
              <a:cs typeface="+mn-cs"/>
            </a:endParaRPr>
          </a:p>
          <a:p>
            <a:pPr marL="228600" indent="-228240" fontAlgn="auto">
              <a:spcBef>
                <a:spcPts val="0"/>
              </a:spcBef>
              <a:spcAft>
                <a:spcPts val="0"/>
              </a:spcAft>
              <a:buClr>
                <a:srgbClr val="000000"/>
              </a:buClr>
              <a:buFont typeface="Arial"/>
              <a:buChar char="•"/>
              <a:defRPr/>
            </a:pPr>
            <a:r>
              <a:rPr lang="en-US" sz="2800" spc="-1">
                <a:solidFill>
                  <a:srgbClr val="000000"/>
                </a:solidFill>
                <a:uFill>
                  <a:solidFill>
                    <a:srgbClr val="FFFFFF"/>
                  </a:solidFill>
                </a:uFill>
                <a:latin typeface="Century Gothic"/>
                <a:cs typeface="+mn-cs"/>
              </a:rPr>
              <a:t>Miglioramento delle istituzioni europee.</a:t>
            </a:r>
            <a:endParaRPr lang="en-US" sz="2200" spc="-1">
              <a:solidFill>
                <a:srgbClr val="000000"/>
              </a:solidFill>
              <a:uFill>
                <a:solidFill>
                  <a:srgbClr val="FFFFFF"/>
                </a:solidFill>
              </a:uFill>
              <a:latin typeface="Century Gothic"/>
              <a:cs typeface="+mn-cs"/>
            </a:endParaRPr>
          </a:p>
          <a:p>
            <a:pPr fontAlgn="auto">
              <a:spcBef>
                <a:spcPts val="0"/>
              </a:spcBef>
              <a:spcAft>
                <a:spcPts val="0"/>
              </a:spcAft>
              <a:defRPr/>
            </a:pPr>
            <a:endParaRPr lang="en-US" sz="2200" spc="-1">
              <a:solidFill>
                <a:srgbClr val="000000"/>
              </a:solidFill>
              <a:uFill>
                <a:solidFill>
                  <a:srgbClr val="FFFFFF"/>
                </a:solidFill>
              </a:uFill>
              <a:latin typeface="Century Gothic"/>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TM02900771[[fn=Sezione]]</Template>
  <TotalTime>709</TotalTime>
  <Words>3488</Words>
  <Application>LibreOffice/5.1.1.3$Windows_x86 LibreOffice_project/89f508ef3ecebd2cfb8e1def0f0ba9a803b88a6d</Application>
  <PresentationFormat>Personalizzato</PresentationFormat>
  <Paragraphs>316</Paragraphs>
  <Slides>64</Slides>
  <Notes>0</Notes>
  <HiddenSlides>0</HiddenSlides>
  <MMClips>0</MMClips>
  <ScaleCrop>false</ScaleCrop>
  <HeadingPairs>
    <vt:vector size="6" baseType="variant">
      <vt:variant>
        <vt:lpstr>Caratteri utilizzati</vt:lpstr>
      </vt:variant>
      <vt:variant>
        <vt:i4>5</vt:i4>
      </vt:variant>
      <vt:variant>
        <vt:lpstr>Modello struttura</vt:lpstr>
      </vt:variant>
      <vt:variant>
        <vt:i4>26</vt:i4>
      </vt:variant>
      <vt:variant>
        <vt:lpstr>Titoli diapositive</vt:lpstr>
      </vt:variant>
      <vt:variant>
        <vt:i4>64</vt:i4>
      </vt:variant>
    </vt:vector>
  </HeadingPairs>
  <TitlesOfParts>
    <vt:vector size="95" baseType="lpstr">
      <vt:lpstr>Arial</vt:lpstr>
      <vt:lpstr>DejaVu Sans</vt:lpstr>
      <vt:lpstr>Calibri</vt:lpstr>
      <vt:lpstr>Century Gothic</vt:lpstr>
      <vt:lpstr>Times New Roman</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L’Unione europea</dc:title>
  <dc:subject/>
  <dc:creator>Utente</dc:creator>
  <dc:description/>
  <cp:lastModifiedBy>DOCENTE</cp:lastModifiedBy>
  <cp:revision>65</cp:revision>
  <cp:lastPrinted>2017-03-12T14:10:46Z</cp:lastPrinted>
  <dcterms:created xsi:type="dcterms:W3CDTF">2017-02-25T08:24:30Z</dcterms:created>
  <dcterms:modified xsi:type="dcterms:W3CDTF">2017-03-17T08:48:12Z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64</vt:i4>
  </property>
</Properties>
</file>