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82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5" r:id="rId22"/>
    <p:sldId id="281" r:id="rId23"/>
    <p:sldId id="26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F4F7A-FCEC-7C4F-9742-D19B9C33FAA7}" type="datetimeFigureOut">
              <a:rPr lang="it-IT" smtClean="0"/>
              <a:t>18/02/2017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E64E9-25A5-B34D-A22E-3AA5931532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963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FA71F-252E-3D4B-B17D-FD371252AEDA}" type="datetimeFigureOut">
              <a:rPr lang="it-IT" smtClean="0"/>
              <a:t>18/02/2017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BF699-A605-984B-93B4-85C2CF0201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30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0050" y="889460"/>
            <a:ext cx="10443871" cy="1370888"/>
          </a:xfrm>
        </p:spPr>
        <p:txBody>
          <a:bodyPr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PRESIDENTE </a:t>
            </a:r>
            <a:r>
              <a:rPr lang="it-IT" smtClean="0">
                <a:solidFill>
                  <a:srgbClr val="0070C0"/>
                </a:solidFill>
              </a:rPr>
              <a:t>DELLA REPUBBLICA</a:t>
            </a:r>
            <a:endParaRPr lang="it-IT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6" y="2260349"/>
            <a:ext cx="4376584" cy="38345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82" y="2260348"/>
            <a:ext cx="4803239" cy="38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Responsabilità del Presidente della Repubblica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3000" dirty="0" smtClean="0">
                <a:solidFill>
                  <a:srgbClr val="00B0F0"/>
                </a:solidFill>
              </a:rPr>
              <a:t>Responsabilità politica.</a:t>
            </a:r>
          </a:p>
          <a:p>
            <a:r>
              <a:rPr lang="it-IT" sz="2200" dirty="0" smtClean="0"/>
              <a:t>Per quanto riguarda la responsabilità politica il Presidente della  Repubblica non è mai responsabile dei suoi atti né davanti al Parlamento né davanti al Governo. Perciò nessuno può togliergli la sfiducia e costringerlo alle dimissioni.</a:t>
            </a:r>
          </a:p>
          <a:p>
            <a:r>
              <a:rPr lang="it-IT" sz="2200" dirty="0" smtClean="0"/>
              <a:t>Per tanto tutti glia ti del Capo dello Stato devono essere controfirmati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39581"/>
          </a:xfrm>
        </p:spPr>
        <p:txBody>
          <a:bodyPr>
            <a:normAutofit/>
          </a:bodyPr>
          <a:lstStyle/>
          <a:p>
            <a:r>
              <a:rPr lang="it-IT" sz="3000" dirty="0" smtClean="0">
                <a:solidFill>
                  <a:srgbClr val="0070C0"/>
                </a:solidFill>
              </a:rPr>
              <a:t>Responsabilità penale.</a:t>
            </a:r>
          </a:p>
          <a:p>
            <a:r>
              <a:rPr lang="it-IT" sz="2200" dirty="0" smtClean="0"/>
              <a:t>Sotto l'aspetto penale il Presidente della Repubblica nel caso in cui connettesse un reato al di fuori delle sue funzione sarebbe punito come qualsiasi cittadino.</a:t>
            </a:r>
          </a:p>
          <a:p>
            <a:r>
              <a:rPr lang="it-IT" sz="2200" dirty="0" smtClean="0"/>
              <a:t>Se invece commettesse, nell'ambito delle sue funzioni la Costituzione prevede due reati speciali: l'Attentato alla Costituzione  e l'alto tradimento. </a:t>
            </a:r>
          </a:p>
          <a:p>
            <a:r>
              <a:rPr lang="it-IT" sz="2200" dirty="0" smtClean="0"/>
              <a:t>Questi reati avvengono quanto il Presidente della Repubblica mette in pericolo la Costituzione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5033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         I PRESIDENTI DELLA REPUBBLICA 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3579" y="297608"/>
            <a:ext cx="9344528" cy="1186287"/>
          </a:xfrm>
        </p:spPr>
        <p:txBody>
          <a:bodyPr/>
          <a:lstStyle/>
          <a:p>
            <a:r>
              <a:rPr lang="it-IT" smtClean="0"/>
              <a:t>        </a:t>
            </a:r>
            <a:r>
              <a:rPr lang="it-IT" smtClean="0">
                <a:solidFill>
                  <a:srgbClr val="7030A0"/>
                </a:solidFill>
              </a:rPr>
              <a:t>           ENRICO DE NICOLA 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06643" y="1805576"/>
            <a:ext cx="10058400" cy="4023360"/>
          </a:xfrm>
        </p:spPr>
        <p:txBody>
          <a:bodyPr>
            <a:normAutofit/>
          </a:bodyPr>
          <a:lstStyle/>
          <a:p>
            <a:r>
              <a:rPr lang="it-IT" sz="2700" dirty="0" smtClean="0"/>
              <a:t>Nato il 9 novembre 1877 a Napoli, </a:t>
            </a:r>
          </a:p>
          <a:p>
            <a:r>
              <a:rPr lang="it-IT" sz="2700" dirty="0" smtClean="0"/>
              <a:t>Morto l'1 ottobre 1956 a Torre</a:t>
            </a:r>
          </a:p>
          <a:p>
            <a:r>
              <a:rPr lang="it-IT" sz="2700" dirty="0" smtClean="0"/>
              <a:t>Del Greco. È stato un avvocato e politico </a:t>
            </a:r>
          </a:p>
          <a:p>
            <a:r>
              <a:rPr lang="it-IT" sz="2700" dirty="0" smtClean="0"/>
              <a:t>Italiano, ed primo Presidente della </a:t>
            </a:r>
          </a:p>
          <a:p>
            <a:r>
              <a:rPr lang="it-IT" sz="2700" dirty="0" smtClean="0"/>
              <a:t>Repubblica.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Inizio mandato: 1 gennaio 1948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Fine mandato: 12 maggio 1948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382" y="1805575"/>
            <a:ext cx="3955725" cy="43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                        </a:t>
            </a:r>
            <a:r>
              <a:rPr lang="it-IT" smtClean="0">
                <a:solidFill>
                  <a:srgbClr val="C00000"/>
                </a:solidFill>
              </a:rPr>
              <a:t>  </a:t>
            </a:r>
            <a:r>
              <a:rPr lang="it-IT" sz="5300" smtClean="0">
                <a:solidFill>
                  <a:srgbClr val="C00000"/>
                </a:solidFill>
              </a:rPr>
              <a:t>LUIGI ENAUDI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Autofit/>
          </a:bodyPr>
          <a:lstStyle/>
          <a:p>
            <a:r>
              <a:rPr lang="it-IT" sz="2700" dirty="0" smtClean="0"/>
              <a:t>Nato il 24 marzo 1874 nel Regno</a:t>
            </a:r>
          </a:p>
          <a:p>
            <a:r>
              <a:rPr lang="it-IT" sz="2700" dirty="0" smtClean="0"/>
              <a:t> d'Italia, è morto il 30 ottobre 1961.</a:t>
            </a:r>
          </a:p>
          <a:p>
            <a:r>
              <a:rPr lang="it-IT" sz="2700" dirty="0" smtClean="0"/>
              <a:t>È stato un economista accademico</a:t>
            </a:r>
          </a:p>
          <a:p>
            <a:r>
              <a:rPr lang="it-IT" sz="2700" dirty="0" smtClean="0"/>
              <a:t>Politico e giornalista. Fu il secondo </a:t>
            </a:r>
          </a:p>
          <a:p>
            <a:r>
              <a:rPr lang="it-IT" sz="2700" dirty="0" smtClean="0"/>
              <a:t>Presidente della Repubblica.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Inizio mandato: 12 maggio 1948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Fine mandato: 11 maggio 1955</a:t>
            </a:r>
            <a:endParaRPr lang="it-IT" sz="27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90" y="1737360"/>
            <a:ext cx="397911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smtClean="0"/>
              <a:t>                 </a:t>
            </a:r>
            <a:r>
              <a:rPr lang="it-IT" sz="5400" smtClean="0">
                <a:solidFill>
                  <a:srgbClr val="0070C0"/>
                </a:solidFill>
              </a:rPr>
              <a:t>GIOVANNI </a:t>
            </a:r>
            <a:r>
              <a:rPr lang="it-IT" sz="5400" dirty="0" err="1" smtClean="0">
                <a:solidFill>
                  <a:srgbClr val="0070C0"/>
                </a:solidFill>
              </a:rPr>
              <a:t>GRONCHI</a:t>
            </a:r>
            <a:endParaRPr lang="it-IT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Nato il 10 settembre 1887 a Pontedera</a:t>
            </a:r>
          </a:p>
          <a:p>
            <a:r>
              <a:rPr lang="it-IT" sz="2800" dirty="0" smtClean="0"/>
              <a:t>E morto il 17 ottobre 1978. Fu un politico </a:t>
            </a:r>
          </a:p>
          <a:p>
            <a:r>
              <a:rPr lang="it-IT" sz="2800" dirty="0" smtClean="0"/>
              <a:t>italiano ed terzo Presidente della </a:t>
            </a:r>
          </a:p>
          <a:p>
            <a:r>
              <a:rPr lang="it-IT" sz="2800" dirty="0" smtClean="0"/>
              <a:t>Repubblica.</a:t>
            </a:r>
          </a:p>
          <a:p>
            <a:pPr>
              <a:buFont typeface="Arial" charset="0"/>
              <a:buChar char="•"/>
            </a:pPr>
            <a:r>
              <a:rPr lang="it-IT" sz="2800" dirty="0" smtClean="0"/>
              <a:t>Inizio mandato: 11 maggio 1955</a:t>
            </a:r>
          </a:p>
          <a:p>
            <a:pPr>
              <a:buFont typeface="Arial" charset="0"/>
              <a:buChar char="•"/>
            </a:pPr>
            <a:r>
              <a:rPr lang="it-IT" sz="2800" dirty="0" smtClean="0"/>
              <a:t>Fine mandato: 11 maggio 1962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06" y="1845734"/>
            <a:ext cx="3495574" cy="43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</a:t>
            </a:r>
            <a:r>
              <a:rPr lang="it-IT" dirty="0" smtClean="0">
                <a:solidFill>
                  <a:srgbClr val="00B050"/>
                </a:solidFill>
              </a:rPr>
              <a:t>ANTONIO SEGNI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700" dirty="0" smtClean="0"/>
              <a:t>È nato il 2 febbraio 1891 a Sassari </a:t>
            </a:r>
          </a:p>
          <a:p>
            <a:r>
              <a:rPr lang="it-IT" sz="2700" dirty="0" smtClean="0"/>
              <a:t>ed è morto l'1 dicembre 1972 a Roma.</a:t>
            </a:r>
          </a:p>
          <a:p>
            <a:r>
              <a:rPr lang="it-IT" sz="2700" dirty="0" smtClean="0"/>
              <a:t>È stato un Politico italiano, quarto</a:t>
            </a:r>
          </a:p>
          <a:p>
            <a:r>
              <a:rPr lang="it-IT" sz="2700" dirty="0" smtClean="0"/>
              <a:t> Presidente della Repubblica, è il  5° ed l'8°  </a:t>
            </a:r>
          </a:p>
          <a:p>
            <a:r>
              <a:rPr lang="it-IT" sz="2700" dirty="0" smtClean="0"/>
              <a:t>Presidente del Consiglio dei ministri. 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Inizio mandato: 11 maggio 1962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Fine mandato: 6 dicembre 1964</a:t>
            </a:r>
            <a:endParaRPr lang="it-IT" sz="27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69" y="1845734"/>
            <a:ext cx="3776311" cy="42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</a:t>
            </a:r>
            <a:r>
              <a:rPr lang="it-IT" dirty="0" smtClean="0">
                <a:solidFill>
                  <a:srgbClr val="002060"/>
                </a:solidFill>
              </a:rPr>
              <a:t>GIUSEPPE </a:t>
            </a:r>
            <a:r>
              <a:rPr lang="it-IT" dirty="0" err="1" smtClean="0">
                <a:solidFill>
                  <a:srgbClr val="002060"/>
                </a:solidFill>
              </a:rPr>
              <a:t>SARAGAT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700" dirty="0" smtClean="0"/>
              <a:t>Nato il 19 settembre 1898 nel Regno</a:t>
            </a:r>
          </a:p>
          <a:p>
            <a:r>
              <a:rPr lang="it-IT" sz="2700" dirty="0" smtClean="0"/>
              <a:t> d'Italia e morto  l'11 giugno 1988. </a:t>
            </a:r>
          </a:p>
          <a:p>
            <a:r>
              <a:rPr lang="it-IT" sz="2700" dirty="0" smtClean="0"/>
              <a:t>È stato un politico e diplomatico, quinto </a:t>
            </a:r>
          </a:p>
          <a:p>
            <a:r>
              <a:rPr lang="it-IT" sz="2700" dirty="0" smtClean="0"/>
              <a:t>Presidente della Repubblica e primo</a:t>
            </a:r>
          </a:p>
          <a:p>
            <a:r>
              <a:rPr lang="it-IT" sz="2700" dirty="0" smtClean="0"/>
              <a:t> socialista a ricoprire la carica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Inizio mandato: 29 dicembre 1964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Fine mandato: 29 dicembre 1971</a:t>
            </a:r>
            <a:endParaRPr lang="it-IT" sz="27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37" y="1913468"/>
            <a:ext cx="401694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                     </a:t>
            </a:r>
            <a:r>
              <a:rPr lang="it-IT" smtClean="0">
                <a:solidFill>
                  <a:srgbClr val="FF0000"/>
                </a:solidFill>
              </a:rPr>
              <a:t>GIOVANNI LEONE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700" dirty="0" smtClean="0"/>
              <a:t>Nato il 3 novembre 1908 a  Napoli</a:t>
            </a:r>
          </a:p>
          <a:p>
            <a:r>
              <a:rPr lang="it-IT" sz="2700" dirty="0" smtClean="0"/>
              <a:t> e morto il 9 novembre 2001  A Roma.</a:t>
            </a:r>
          </a:p>
          <a:p>
            <a:r>
              <a:rPr lang="it-IT" sz="2700" dirty="0" smtClean="0"/>
              <a:t>Fu un politico, avvocato e giurista italiano, </a:t>
            </a:r>
          </a:p>
          <a:p>
            <a:r>
              <a:rPr lang="it-IT" sz="2700" dirty="0" smtClean="0"/>
              <a:t>sesto Presidente della Repubblica. 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Inizio mandato: 29 dicembre 1971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Fine mandato: 15 giugno 1978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434" y="1845734"/>
            <a:ext cx="3368842" cy="43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</a:t>
            </a:r>
            <a:r>
              <a:rPr lang="it-IT" dirty="0" smtClean="0">
                <a:solidFill>
                  <a:srgbClr val="FFC000"/>
                </a:solidFill>
              </a:rPr>
              <a:t>SANDRO PERTINI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0477"/>
          </a:xfrm>
        </p:spPr>
        <p:txBody>
          <a:bodyPr>
            <a:normAutofit/>
          </a:bodyPr>
          <a:lstStyle/>
          <a:p>
            <a:r>
              <a:rPr lang="it-IT" sz="2100" dirty="0" smtClean="0"/>
              <a:t>Il nome completo è Alessandro</a:t>
            </a:r>
          </a:p>
          <a:p>
            <a:r>
              <a:rPr lang="it-IT" sz="2100" dirty="0" smtClean="0"/>
              <a:t> Giuseppe Antonio Pertini, nato </a:t>
            </a:r>
          </a:p>
          <a:p>
            <a:r>
              <a:rPr lang="it-IT" sz="2100" dirty="0" smtClean="0"/>
              <a:t>il 25 settembre 1896 a Stella e </a:t>
            </a:r>
          </a:p>
          <a:p>
            <a:r>
              <a:rPr lang="it-IT" sz="2100" dirty="0" smtClean="0"/>
              <a:t>morto il 24 febbraio 1990  a Roma. </a:t>
            </a:r>
          </a:p>
          <a:p>
            <a:r>
              <a:rPr lang="it-IT" sz="2100" dirty="0" smtClean="0"/>
              <a:t>È stato un politico giornalista e </a:t>
            </a:r>
          </a:p>
          <a:p>
            <a:r>
              <a:rPr lang="it-IT" sz="2100" dirty="0" smtClean="0"/>
              <a:t>partigiano italiano, 7° Presidente </a:t>
            </a:r>
          </a:p>
          <a:p>
            <a:r>
              <a:rPr lang="it-IT" sz="2100" dirty="0" smtClean="0"/>
              <a:t>della Repubblica.</a:t>
            </a:r>
          </a:p>
          <a:p>
            <a:pPr>
              <a:buFont typeface="Arial" charset="0"/>
              <a:buChar char="•"/>
            </a:pPr>
            <a:r>
              <a:rPr lang="it-IT" sz="2100" dirty="0" smtClean="0"/>
              <a:t>Inizio mandato:  9 luglio 1978</a:t>
            </a:r>
          </a:p>
          <a:p>
            <a:pPr>
              <a:buFont typeface="Arial" charset="0"/>
              <a:buChar char="•"/>
            </a:pPr>
            <a:r>
              <a:rPr lang="it-IT" sz="2100" dirty="0" smtClean="0"/>
              <a:t>Fine mandato: 29 giugno 1985</a:t>
            </a:r>
            <a:endParaRPr lang="it-IT" sz="21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689" y="1845733"/>
            <a:ext cx="3739415" cy="44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</a:t>
            </a:r>
            <a:r>
              <a:rPr lang="it-IT" dirty="0" smtClean="0">
                <a:solidFill>
                  <a:srgbClr val="7030A0"/>
                </a:solidFill>
              </a:rPr>
              <a:t>FRANCESCO COSSIGA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0687"/>
          </a:xfrm>
        </p:spPr>
        <p:txBody>
          <a:bodyPr>
            <a:normAutofit/>
          </a:bodyPr>
          <a:lstStyle/>
          <a:p>
            <a:r>
              <a:rPr lang="it-IT" sz="2700" dirty="0" smtClean="0"/>
              <a:t>Nato il 26 luglio 1928 a Sassari e </a:t>
            </a:r>
          </a:p>
          <a:p>
            <a:r>
              <a:rPr lang="it-IT" sz="2700" dirty="0" smtClean="0"/>
              <a:t>morto il 17 agosto 2010. Fu un politico, </a:t>
            </a:r>
          </a:p>
          <a:p>
            <a:r>
              <a:rPr lang="it-IT" sz="2700" dirty="0" smtClean="0"/>
              <a:t>giurista ed docente italiano. 8° Presidente </a:t>
            </a:r>
          </a:p>
          <a:p>
            <a:r>
              <a:rPr lang="it-IT" sz="2700" dirty="0" smtClean="0"/>
              <a:t>della Repubblica. Lo ricordiamo anche </a:t>
            </a:r>
          </a:p>
          <a:p>
            <a:r>
              <a:rPr lang="it-IT" sz="2700" dirty="0" smtClean="0"/>
              <a:t>per essere stato il primo Presidente  </a:t>
            </a:r>
          </a:p>
          <a:p>
            <a:r>
              <a:rPr lang="it-IT" sz="2700" dirty="0" smtClean="0"/>
              <a:t>eletto al primo scrutinio. 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Inizio mandato: 3 luglio 1985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Fine mandato: 28 aprile 1992</a:t>
            </a:r>
            <a:endParaRPr lang="it-IT" sz="27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713" y="1791546"/>
            <a:ext cx="3972967" cy="45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                          SEDE...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6355" y="2011008"/>
            <a:ext cx="10058400" cy="402336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   Palazzo  </a:t>
            </a:r>
            <a:r>
              <a:rPr lang="it-IT" smtClean="0"/>
              <a:t>del Quirinale.</a:t>
            </a:r>
          </a:p>
          <a:p>
            <a:pPr marL="0" indent="0" algn="ctr">
              <a:buNone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981" y="2875139"/>
            <a:ext cx="5363148" cy="31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</a:t>
            </a:r>
            <a:r>
              <a:rPr lang="it-IT" dirty="0" smtClean="0">
                <a:solidFill>
                  <a:srgbClr val="00B0F0"/>
                </a:solidFill>
              </a:rPr>
              <a:t>OSCAR LUIGI SCALFARO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700" dirty="0" smtClean="0"/>
              <a:t>Nato il 9 settembre 1918 a Novara </a:t>
            </a:r>
          </a:p>
          <a:p>
            <a:r>
              <a:rPr lang="it-IT" sz="2700" dirty="0" smtClean="0"/>
              <a:t>e morto il 29 gennaio 2012 a Roma. </a:t>
            </a:r>
          </a:p>
          <a:p>
            <a:r>
              <a:rPr lang="it-IT" sz="2700" dirty="0" smtClean="0"/>
              <a:t>Fu un politico e magistrato italiano, </a:t>
            </a:r>
          </a:p>
          <a:p>
            <a:pPr marL="0" indent="0">
              <a:buNone/>
            </a:pPr>
            <a:r>
              <a:rPr lang="it-IT" sz="2700" dirty="0" smtClean="0"/>
              <a:t>9° Presidente della Repubblica.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Inizio mandato:28 Maggio 1992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Fine mandato: 15 maggio 1999</a:t>
            </a:r>
            <a:endParaRPr lang="it-IT" sz="27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69" y="1845734"/>
            <a:ext cx="3776311" cy="451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solidFill>
                  <a:srgbClr val="FFFF00"/>
                </a:solidFill>
              </a:rPr>
              <a:t>             </a:t>
            </a:r>
            <a:r>
              <a:rPr lang="it-IT" smtClean="0">
                <a:solidFill>
                  <a:srgbClr val="00B050"/>
                </a:solidFill>
              </a:rPr>
              <a:t>CARLO AZEGLIO CIAMPI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10367"/>
          </a:xfrm>
        </p:spPr>
        <p:txBody>
          <a:bodyPr>
            <a:normAutofit/>
          </a:bodyPr>
          <a:lstStyle/>
          <a:p>
            <a:r>
              <a:rPr lang="it-IT" sz="2300" dirty="0" smtClean="0"/>
              <a:t>Nato a Livorno il 9 dicembre 1920</a:t>
            </a:r>
          </a:p>
          <a:p>
            <a:r>
              <a:rPr lang="it-IT" sz="2300" dirty="0" smtClean="0"/>
              <a:t>Deceduto il 16 settembre 2016              </a:t>
            </a:r>
          </a:p>
          <a:p>
            <a:r>
              <a:rPr lang="it-IT" sz="2300" dirty="0" smtClean="0"/>
              <a:t>È stato un economista, banchiere, politico</a:t>
            </a:r>
          </a:p>
          <a:p>
            <a:r>
              <a:rPr lang="it-IT" sz="2300" dirty="0" smtClean="0"/>
              <a:t>Italiano e 10° Presidente della Repubblica.</a:t>
            </a:r>
          </a:p>
          <a:p>
            <a:pPr>
              <a:buFont typeface="Arial" charset="0"/>
              <a:buChar char="•"/>
            </a:pPr>
            <a:r>
              <a:rPr lang="it-IT" sz="2300" dirty="0" smtClean="0"/>
              <a:t>Inizio mandato: 15 maggio 1999</a:t>
            </a:r>
          </a:p>
          <a:p>
            <a:pPr>
              <a:buFont typeface="Arial" charset="0"/>
              <a:buChar char="•"/>
            </a:pPr>
            <a:r>
              <a:rPr lang="it-IT" sz="2300" dirty="0" smtClean="0"/>
              <a:t>Fine mandato: 15 maggio 2006</a:t>
            </a:r>
          </a:p>
          <a:p>
            <a:pPr marL="0" indent="0">
              <a:buNone/>
            </a:pPr>
            <a:r>
              <a:rPr lang="it-IT" sz="2300" dirty="0" smtClean="0"/>
              <a:t>Lo ricordiamo per essere stato uno dei due</a:t>
            </a:r>
          </a:p>
          <a:p>
            <a:pPr marL="0" indent="0">
              <a:buNone/>
            </a:pPr>
            <a:r>
              <a:rPr lang="it-IT" sz="2300" dirty="0" smtClean="0"/>
              <a:t>Presidenti eletti al primo scrutinio.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57" y="1737360"/>
            <a:ext cx="4316423" cy="45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                 </a:t>
            </a:r>
            <a:r>
              <a:rPr lang="it-IT" smtClean="0">
                <a:solidFill>
                  <a:srgbClr val="FF0000"/>
                </a:solidFill>
              </a:rPr>
              <a:t>GIORGIO NAPOLITANO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r>
              <a:rPr lang="it-IT" sz="2700" dirty="0" smtClean="0"/>
              <a:t>Nato il 29 giugno 1925 a Napoli.</a:t>
            </a:r>
          </a:p>
          <a:p>
            <a:r>
              <a:rPr lang="it-IT" sz="2700" dirty="0" smtClean="0"/>
              <a:t>Politico Italiano, ed 11° Presidente </a:t>
            </a:r>
          </a:p>
          <a:p>
            <a:r>
              <a:rPr lang="it-IT" sz="2700" dirty="0" smtClean="0"/>
              <a:t>della Repubblica, eletto per due mandati. 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Inizio primo mandato: 15 maggio 2006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Inizio  secondo mandato: 22 aprile 2013</a:t>
            </a:r>
          </a:p>
          <a:p>
            <a:pPr>
              <a:buFont typeface="Arial" charset="0"/>
              <a:buChar char="•"/>
            </a:pPr>
            <a:r>
              <a:rPr lang="it-IT" sz="2700" dirty="0" smtClean="0"/>
              <a:t>Fine del mandato: 14 gennaio 2015</a:t>
            </a:r>
            <a:endParaRPr lang="it-IT" sz="27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89" y="1737360"/>
            <a:ext cx="4259391" cy="46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796863"/>
            <a:ext cx="10058400" cy="940497"/>
          </a:xfrm>
        </p:spPr>
        <p:txBody>
          <a:bodyPr>
            <a:normAutofit/>
          </a:bodyPr>
          <a:lstStyle/>
          <a:p>
            <a:r>
              <a:rPr lang="it-IT" sz="5600" smtClean="0">
                <a:solidFill>
                  <a:srgbClr val="7030A0"/>
                </a:solidFill>
              </a:rPr>
              <a:t>              </a:t>
            </a:r>
            <a:r>
              <a:rPr lang="it-IT" sz="5600" dirty="0" smtClean="0">
                <a:solidFill>
                  <a:srgbClr val="7030A0"/>
                </a:solidFill>
              </a:rPr>
              <a:t>SERGIO MATTARELLA</a:t>
            </a:r>
            <a:endParaRPr lang="it-IT" sz="5600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0113" y="1957375"/>
            <a:ext cx="10058400" cy="4023360"/>
          </a:xfrm>
        </p:spPr>
        <p:txBody>
          <a:bodyPr>
            <a:normAutofit/>
          </a:bodyPr>
          <a:lstStyle/>
          <a:p>
            <a:r>
              <a:rPr lang="it-IT" sz="3000" dirty="0" smtClean="0"/>
              <a:t>Nato a Palermo il 23 luglio 1941</a:t>
            </a:r>
          </a:p>
          <a:p>
            <a:r>
              <a:rPr lang="it-IT" sz="3000" dirty="0" smtClean="0"/>
              <a:t>È un politico e giurista, dodicesimo </a:t>
            </a:r>
          </a:p>
          <a:p>
            <a:r>
              <a:rPr lang="it-IT" sz="3000" dirty="0" smtClean="0"/>
              <a:t>Presidente della Repubblica </a:t>
            </a:r>
          </a:p>
          <a:p>
            <a:pPr>
              <a:buFont typeface="Arial" charset="0"/>
              <a:buChar char="•"/>
            </a:pPr>
            <a:r>
              <a:rPr lang="it-IT" sz="3000" dirty="0" smtClean="0"/>
              <a:t>Inizio mandato:  3 febbraio 2015</a:t>
            </a:r>
            <a:endParaRPr lang="it-IT" sz="3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385" y="1752018"/>
            <a:ext cx="3607035" cy="42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05991" y="2486526"/>
            <a:ext cx="6246520" cy="1969093"/>
          </a:xfrm>
        </p:spPr>
        <p:txBody>
          <a:bodyPr>
            <a:normAutofit/>
          </a:bodyPr>
          <a:lstStyle/>
          <a:p>
            <a:r>
              <a:rPr lang="it-IT" sz="8100" smtClean="0">
                <a:solidFill>
                  <a:srgbClr val="0070C0"/>
                </a:solidFill>
              </a:rPr>
              <a:t>  GRAZIE PER                                 L'ATTENZIONE </a:t>
            </a:r>
            <a:endParaRPr lang="it-IT" sz="810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73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                            ELEZIONE...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57711"/>
          </a:xfrm>
        </p:spPr>
        <p:txBody>
          <a:bodyPr/>
          <a:lstStyle/>
          <a:p>
            <a:r>
              <a:rPr lang="it-IT" dirty="0" smtClean="0"/>
              <a:t>   La procedura di elezione del  Presidente della  Repubblica  è descritta dall'articolo 83 della  Costituzione.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102" y="2301148"/>
            <a:ext cx="3163033" cy="40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                REQUISITI PER L'ELEZIONE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79" y="1737360"/>
            <a:ext cx="9540839" cy="4141072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it-IT" dirty="0" smtClean="0"/>
              <a:t>Cittadinanza italiana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Compimento dei cinquant'anni di età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Godimento dei diritti civili  e politici **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dirty="0" smtClean="0">
                <a:solidFill>
                  <a:srgbClr val="00B050"/>
                </a:solidFill>
              </a:rPr>
              <a:t>[</a:t>
            </a:r>
            <a:r>
              <a:rPr lang="it-IT" dirty="0" smtClean="0">
                <a:solidFill>
                  <a:schemeClr val="tx1"/>
                </a:solidFill>
              </a:rPr>
              <a:t>*diritti civili: </a:t>
            </a:r>
            <a:r>
              <a:rPr lang="it-IT" dirty="0"/>
              <a:t>I </a:t>
            </a:r>
            <a:r>
              <a:rPr lang="it-IT" b="1" dirty="0"/>
              <a:t>diritti civili</a:t>
            </a:r>
            <a:r>
              <a:rPr lang="it-IT" dirty="0"/>
              <a:t> sono l'insieme delle libertà e delle prerogative garantite alle persone fisiche. Non riguardano solo il singolo individuo, ma possono estendersi alle organizzazioni </a:t>
            </a:r>
            <a:r>
              <a:rPr lang="it-IT" b="1" dirty="0"/>
              <a:t>di</a:t>
            </a:r>
            <a:r>
              <a:rPr lang="it-IT" dirty="0"/>
              <a:t> cui il cittadino fa parte (per esempio, le </a:t>
            </a:r>
            <a:r>
              <a:rPr lang="it-IT" dirty="0" smtClean="0"/>
              <a:t>associazioni,  anche </a:t>
            </a:r>
            <a:r>
              <a:rPr lang="it-IT" dirty="0"/>
              <a:t>politiche</a:t>
            </a:r>
            <a:r>
              <a:rPr lang="it-IT" dirty="0" smtClean="0"/>
              <a:t>)</a:t>
            </a:r>
            <a:r>
              <a:rPr lang="it-IT" dirty="0" smtClean="0">
                <a:solidFill>
                  <a:srgbClr val="00B050"/>
                </a:solidFill>
              </a:rPr>
              <a:t>]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</a:rPr>
              <a:t>   [</a:t>
            </a:r>
            <a:r>
              <a:rPr lang="it-IT" dirty="0" smtClean="0"/>
              <a:t>*diritti politici: </a:t>
            </a:r>
            <a:r>
              <a:rPr lang="it-IT" dirty="0"/>
              <a:t>I </a:t>
            </a:r>
            <a:r>
              <a:rPr lang="it-IT" b="1" dirty="0"/>
              <a:t>diritti politici</a:t>
            </a:r>
            <a:r>
              <a:rPr lang="it-IT" dirty="0"/>
              <a:t> sono quei </a:t>
            </a:r>
            <a:r>
              <a:rPr lang="it-IT" b="1" dirty="0"/>
              <a:t>diritti</a:t>
            </a:r>
            <a:r>
              <a:rPr lang="it-IT" dirty="0"/>
              <a:t> che uno Stato riconosce ai propri cittadini (sono cioè dei </a:t>
            </a:r>
            <a:r>
              <a:rPr lang="it-IT" b="1" dirty="0"/>
              <a:t>diritti</a:t>
            </a:r>
            <a:r>
              <a:rPr lang="it-IT" dirty="0"/>
              <a:t> civili) perché essi possano partecipare attivamente alla vita politica e alla formazione delle decisioni pubbliche, sempre se in possesso del diritto </a:t>
            </a:r>
            <a:r>
              <a:rPr lang="it-IT" b="1" dirty="0"/>
              <a:t>di</a:t>
            </a:r>
            <a:r>
              <a:rPr lang="it-IT" dirty="0"/>
              <a:t> </a:t>
            </a:r>
            <a:r>
              <a:rPr lang="it-IT" dirty="0" smtClean="0"/>
              <a:t>voto.</a:t>
            </a:r>
            <a:r>
              <a:rPr lang="it-IT" dirty="0" smtClean="0">
                <a:solidFill>
                  <a:srgbClr val="00B0F0"/>
                </a:solidFill>
              </a:rPr>
              <a:t>]</a:t>
            </a:r>
            <a:endParaRPr lang="it-IT" dirty="0"/>
          </a:p>
          <a:p>
            <a:pPr marL="0" indent="0">
              <a:buNone/>
            </a:pPr>
            <a:endParaRPr lang="it-IT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80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sz="5000" dirty="0" smtClean="0">
                <a:solidFill>
                  <a:srgbClr val="7030A0"/>
                </a:solidFill>
              </a:rPr>
              <a:t>LA DURATA IN CARICA E </a:t>
            </a:r>
            <a:r>
              <a:rPr lang="it-IT" sz="5000" smtClean="0">
                <a:solidFill>
                  <a:srgbClr val="7030A0"/>
                </a:solidFill>
              </a:rPr>
              <a:t>LA SUPPLENZA</a:t>
            </a:r>
            <a:endParaRPr lang="it-IT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100" dirty="0" smtClean="0"/>
              <a:t>Il periodo di durata del  Presidente della Repubblica è di 7 anni, e può essere riletto trenta giorni prima della scadenza del mandato. </a:t>
            </a:r>
          </a:p>
          <a:p>
            <a:r>
              <a:rPr lang="it-IT" sz="3100" dirty="0" smtClean="0"/>
              <a:t>La supplenza può succedere nel caso in cui il Presidente della Repubblica sia temporaneamente impossibilitato a esercitare le proprie funzioni, in tali casi  il Capo dello Stato viene sostituito dal Presidente del Senato. </a:t>
            </a:r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19751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                            FUNZIONI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312091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it-IT" dirty="0" smtClean="0"/>
              <a:t>Funzione rappresentativa: garantisce stabilità all'unità nazionale 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Funzione nell'ambito dei tre  poteri dello stato.</a:t>
            </a:r>
          </a:p>
          <a:p>
            <a:pPr marL="0" indent="0">
              <a:buNone/>
            </a:pPr>
            <a:r>
              <a:rPr lang="it-IT" dirty="0" smtClean="0"/>
              <a:t>                                                                      </a:t>
            </a:r>
            <a:r>
              <a:rPr lang="it-IT" dirty="0" smtClean="0">
                <a:solidFill>
                  <a:srgbClr val="00B0F0"/>
                </a:solidFill>
              </a:rPr>
              <a:t>[]POTERE LEGISLATIVO</a:t>
            </a:r>
            <a:r>
              <a:rPr lang="it-IT" dirty="0" smtClean="0"/>
              <a:t>                      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Indice le elezioni delle Camere e  ne fissa la  prima riunione.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Può nominare cinque senatori a vita per alti meriti in campo sociale, artistico, culturale e scientifico.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Promulga le leggi 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Può inviare messaggi alle Camere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Può sciogliere anticipatamente le  Camere, dopo averne sentito i presidenti. Questa funzione non può essere esercitata negli ultimi sei mesi del suo incarico che per questo motivo è chiamata semestre bianco.</a:t>
            </a:r>
          </a:p>
          <a:p>
            <a:pPr>
              <a:buFont typeface="Courier New" charset="0"/>
              <a:buChar char="o"/>
            </a:pPr>
            <a:endParaRPr lang="it-IT" dirty="0" smtClean="0"/>
          </a:p>
          <a:p>
            <a:pPr>
              <a:buFont typeface="Courier New" charset="0"/>
              <a:buChar char="o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4551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6527" y="286604"/>
            <a:ext cx="6777876" cy="1285186"/>
          </a:xfrm>
        </p:spPr>
        <p:txBody>
          <a:bodyPr/>
          <a:lstStyle/>
          <a:p>
            <a:r>
              <a:rPr lang="it-IT" dirty="0" smtClean="0"/>
              <a:t>     </a:t>
            </a:r>
            <a:r>
              <a:rPr lang="it-IT" sz="4400" dirty="0" smtClean="0">
                <a:solidFill>
                  <a:srgbClr val="7030A0"/>
                </a:solidFill>
              </a:rPr>
              <a:t>[]POTERE ESECUTIVO</a:t>
            </a:r>
            <a:r>
              <a:rPr lang="it-IT" dirty="0" smtClean="0"/>
              <a:t>     </a:t>
            </a:r>
            <a:r>
              <a:rPr lang="it-IT" dirty="0" smtClean="0">
                <a:solidFill>
                  <a:srgbClr val="7030A0"/>
                </a:solidFill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it-IT" sz="4700" dirty="0" smtClean="0">
                <a:solidFill>
                  <a:srgbClr val="7030A0"/>
                </a:solidFill>
              </a:rPr>
              <a:t>                                                 </a:t>
            </a:r>
            <a:endParaRPr lang="it-IT" sz="4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>
              <a:buFont typeface="Courier New" charset="0"/>
              <a:buChar char="o"/>
            </a:pPr>
            <a:r>
              <a:rPr lang="it-IT" dirty="0" smtClean="0"/>
              <a:t>Nomina il Presidente del Consiglio e, su sua proposta, i ministri.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Emana i decreti del  governo.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Nomina i più alti funzionari dello Stato.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Ha il comando delle Forze armate.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Riceve i rappresentanti diplomatici. </a:t>
            </a:r>
          </a:p>
        </p:txBody>
      </p:sp>
    </p:spTree>
    <p:extLst>
      <p:ext uri="{BB962C8B-B14F-4D97-AF65-F5344CB8AC3E}">
        <p14:creationId xmlns:p14="http://schemas.microsoft.com/office/powerpoint/2010/main" val="15963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72588" y="-1"/>
            <a:ext cx="6152638" cy="1360759"/>
          </a:xfrm>
        </p:spPr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[]POTERE GIUDIZIARIO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buFont typeface="Courier New" charset="0"/>
              <a:buChar char="o"/>
            </a:pPr>
            <a:r>
              <a:rPr lang="it-IT" dirty="0" smtClean="0"/>
              <a:t>Presiede il consiglio superiore della Magistratura 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Nomina cinque giudici della Corte costituzionale </a:t>
            </a:r>
          </a:p>
          <a:p>
            <a:pPr>
              <a:buFont typeface="Courier New" charset="0"/>
              <a:buChar char="o"/>
            </a:pPr>
            <a:r>
              <a:rPr lang="it-IT" dirty="0" smtClean="0"/>
              <a:t>Può concedere la grazia*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[*la grazia è un provvedimento con il  quale il Presidente concede o diminuisce la pena di un          carcerato, a seguito di una specifica richiesta e dopo aver valutato la sua buona condotta]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3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La controfirma ministeriale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</a:p>
          <a:p>
            <a:r>
              <a:rPr lang="it-IT" dirty="0" smtClean="0"/>
              <a:t>Gli atti del Presidente della Repubblica non sono validi se non sono controfirmati da uno  o più ministri, in quanto i poteri che la Costituzione attribuisce al Capi dello Stato sono solo formalmente presidenziali, ma sostanzialmente del Governo, che ne assume la responsabilità politica attraverso la controfirma.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95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{7680E36A-63AD-9241-B996-BE8BAD3E2764}tf16392418</Template>
  <TotalTime>313</TotalTime>
  <Words>1167</Words>
  <Application>Microsoft Office PowerPoint</Application>
  <PresentationFormat>Personalizzato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Retrospettivo</vt:lpstr>
      <vt:lpstr> PRESIDENTE DELLA REPUBBLICA</vt:lpstr>
      <vt:lpstr>                             SEDE...</vt:lpstr>
      <vt:lpstr>                            ELEZIONE...</vt:lpstr>
      <vt:lpstr>                REQUISITI PER L'ELEZIONE</vt:lpstr>
      <vt:lpstr> LA DURATA IN CARICA E LA SUPPLENZA</vt:lpstr>
      <vt:lpstr>                            FUNZIONI</vt:lpstr>
      <vt:lpstr>     []POTERE ESECUTIVO                                                                                                                                                                                                                                     </vt:lpstr>
      <vt:lpstr>[]POTERE GIUDIZIARIO</vt:lpstr>
      <vt:lpstr>La controfirma ministeriale</vt:lpstr>
      <vt:lpstr>Responsabilità del Presidente della Repubblica </vt:lpstr>
      <vt:lpstr>         I PRESIDENTI DELLA REPUBBLICA </vt:lpstr>
      <vt:lpstr>                   ENRICO DE NICOLA </vt:lpstr>
      <vt:lpstr>                          LUIGI ENAUDI</vt:lpstr>
      <vt:lpstr>                 GIOVANNI GRONCHI</vt:lpstr>
      <vt:lpstr>                    ANTONIO SEGNI</vt:lpstr>
      <vt:lpstr>                      GIUSEPPE SARAGAT</vt:lpstr>
      <vt:lpstr>                     GIOVANNI LEONE</vt:lpstr>
      <vt:lpstr>                     SANDRO PERTINI</vt:lpstr>
      <vt:lpstr>                      FRANCESCO COSSIGA</vt:lpstr>
      <vt:lpstr>                OSCAR LUIGI SCALFARO</vt:lpstr>
      <vt:lpstr>             CARLO AZEGLIO CIAMPI</vt:lpstr>
      <vt:lpstr>                 GIORGIO NAPOLITANO</vt:lpstr>
      <vt:lpstr>              SERGIO MATTARELLA</vt:lpstr>
      <vt:lpstr>  GRAZIE PER                                 L'ATTENZIONE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fausta</cp:lastModifiedBy>
  <cp:revision>330</cp:revision>
  <dcterms:created xsi:type="dcterms:W3CDTF">2016-12-19T21:30:13Z</dcterms:created>
  <dcterms:modified xsi:type="dcterms:W3CDTF">2017-02-18T09:05:29Z</dcterms:modified>
</cp:coreProperties>
</file>