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6858000" cy="9144000"/>
  <p:embeddedFontLs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CD0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69D81D-0144-450A-8984-40603A0F0802}">
  <a:tblStyle styleId="{CF69D81D-0144-450A-8984-40603A0F080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6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0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8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21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6" name="Shape 2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22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4" name="Shape 2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4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2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5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0" name="Shape 1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23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8" name="Shape 2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7106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9154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51202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53250" name="Shape 29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3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55298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3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57346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32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4" name="Shape 3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33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2" name="Shape 33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3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3490" name="Shape 34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3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5538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3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758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38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9634" name="Shape 3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39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682" name="Shape 39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40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4754" name="Shape 4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Shape 1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42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6802" name="Shape 4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0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30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8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5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6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8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4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9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2" name="Shape 19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0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0" name="Shape 2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4"/>
            <a:chExt cx="3045625" cy="2030570"/>
          </a:xfrm>
        </p:grpSpPr>
        <p:sp>
          <p:nvSpPr>
            <p:cNvPr id="5" name="Shape 11"/>
            <p:cNvSpPr>
              <a:spLocks noChangeArrowheads="1"/>
            </p:cNvSpPr>
            <p:nvPr/>
          </p:nvSpPr>
          <p:spPr bwMode="auto"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6" name="Shape 12"/>
            <p:cNvSpPr>
              <a:spLocks noChangeArrowheads="1"/>
            </p:cNvSpPr>
            <p:nvPr/>
          </p:nvSpPr>
          <p:spPr bwMode="auto"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7" name="Shape 13"/>
            <p:cNvSpPr/>
            <p:nvPr/>
          </p:nvSpPr>
          <p:spPr>
            <a:xfrm rot="10800000" flipH="1">
              <a:off x="7114116" y="4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4"/>
            <p:cNvSpPr>
              <a:spLocks noChangeArrowheads="1"/>
            </p:cNvSpPr>
            <p:nvPr/>
          </p:nvSpPr>
          <p:spPr bwMode="auto"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9" name="Shape 15"/>
            <p:cNvSpPr/>
            <p:nvPr/>
          </p:nvSpPr>
          <p:spPr>
            <a:xfrm rot="10800000">
              <a:off x="8128265" y="1015885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1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C287D2EE-210C-41E4-9563-ACD9D264A2A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tx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4"/>
            <a:chExt cx="3045625" cy="2030570"/>
          </a:xfrm>
        </p:grpSpPr>
        <p:sp>
          <p:nvSpPr>
            <p:cNvPr id="5" name="Shape 71"/>
            <p:cNvSpPr>
              <a:spLocks noChangeArrowheads="1"/>
            </p:cNvSpPr>
            <p:nvPr/>
          </p:nvSpPr>
          <p:spPr bwMode="auto"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6" name="Shape 72"/>
            <p:cNvSpPr>
              <a:spLocks noChangeArrowheads="1"/>
            </p:cNvSpPr>
            <p:nvPr/>
          </p:nvSpPr>
          <p:spPr bwMode="auto"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7" name="Shape 73"/>
            <p:cNvSpPr/>
            <p:nvPr/>
          </p:nvSpPr>
          <p:spPr>
            <a:xfrm rot="10800000" flipH="1">
              <a:off x="7114116" y="4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74"/>
            <p:cNvSpPr>
              <a:spLocks noChangeArrowheads="1"/>
            </p:cNvSpPr>
            <p:nvPr/>
          </p:nvSpPr>
          <p:spPr bwMode="auto"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9" name="Shape 75"/>
            <p:cNvSpPr/>
            <p:nvPr/>
          </p:nvSpPr>
          <p:spPr>
            <a:xfrm rot="10800000">
              <a:off x="8128265" y="1015885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7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8E67E18A-3C50-4F8B-B254-EC4F4B3EDF0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sym typeface="Arial" charset="0"/>
              </a:defRPr>
            </a:lvl1pPr>
          </a:lstStyle>
          <a:p>
            <a:fld id="{0AB1F413-46F1-48EE-9301-2F42E63DCD4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97960" y="2366879"/>
            <a:ext cx="8221800" cy="1118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4639"/>
            <a:ext cx="8229300" cy="3977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tx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2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4"/>
            <a:chExt cx="3045625" cy="2030570"/>
          </a:xfrm>
        </p:grpSpPr>
        <p:sp>
          <p:nvSpPr>
            <p:cNvPr id="4" name="Shape 21"/>
            <p:cNvSpPr>
              <a:spLocks noChangeArrowheads="1"/>
            </p:cNvSpPr>
            <p:nvPr/>
          </p:nvSpPr>
          <p:spPr bwMode="auto"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" name="Shape 22"/>
            <p:cNvSpPr>
              <a:spLocks noChangeArrowheads="1"/>
            </p:cNvSpPr>
            <p:nvPr/>
          </p:nvSpPr>
          <p:spPr bwMode="auto"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6" name="Shape 23"/>
            <p:cNvSpPr/>
            <p:nvPr/>
          </p:nvSpPr>
          <p:spPr>
            <a:xfrm rot="10800000" flipH="1">
              <a:off x="7114116" y="4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24"/>
            <p:cNvSpPr>
              <a:spLocks noChangeArrowheads="1"/>
            </p:cNvSpPr>
            <p:nvPr/>
          </p:nvSpPr>
          <p:spPr bwMode="auto"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8" name="Shape 25"/>
            <p:cNvSpPr/>
            <p:nvPr/>
          </p:nvSpPr>
          <p:spPr>
            <a:xfrm rot="10800000">
              <a:off x="8128265" y="1015885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ECAE8A4B-3F15-498A-B659-C14098F4553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9"/>
          <p:cNvGrpSpPr>
            <a:grpSpLocks/>
          </p:cNvGrpSpPr>
          <p:nvPr/>
        </p:nvGrpSpPr>
        <p:grpSpPr bwMode="auto">
          <a:xfrm>
            <a:off x="0" y="5205413"/>
            <a:ext cx="9144000" cy="1652587"/>
            <a:chOff x="0" y="3903669"/>
            <a:chExt cx="9144000" cy="1239925"/>
          </a:xfrm>
        </p:grpSpPr>
        <p:sp>
          <p:nvSpPr>
            <p:cNvPr id="5" name="Shape 30"/>
            <p:cNvSpPr/>
            <p:nvPr/>
          </p:nvSpPr>
          <p:spPr>
            <a:xfrm>
              <a:off x="8154988" y="3903669"/>
              <a:ext cx="989012" cy="987414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31"/>
            <p:cNvSpPr/>
            <p:nvPr/>
          </p:nvSpPr>
          <p:spPr>
            <a:xfrm flipH="1">
              <a:off x="6181725" y="3903669"/>
              <a:ext cx="989013" cy="987414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32"/>
            <p:cNvSpPr/>
            <p:nvPr/>
          </p:nvSpPr>
          <p:spPr>
            <a:xfrm>
              <a:off x="7170738" y="3903669"/>
              <a:ext cx="989012" cy="987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33"/>
            <p:cNvSpPr/>
            <p:nvPr/>
          </p:nvSpPr>
          <p:spPr>
            <a:xfrm rot="10800000">
              <a:off x="8154988" y="3903669"/>
              <a:ext cx="989012" cy="98741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34"/>
            <p:cNvSpPr>
              <a:spLocks noChangeArrowheads="1"/>
            </p:cNvSpPr>
            <p:nvPr/>
          </p:nvSpPr>
          <p:spPr bwMode="auto"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3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8BB1865D-E9B4-4E32-97CF-632F58DC50B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sym typeface="Arial" charset="0"/>
              </a:defRPr>
            </a:lvl1pPr>
          </a:lstStyle>
          <a:p>
            <a:fld id="{1A8C53AC-A841-4FD0-AE06-C8390385DC3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sym typeface="Arial" charset="0"/>
              </a:defRPr>
            </a:lvl1pPr>
          </a:lstStyle>
          <a:p>
            <a:fld id="{4394389A-FE0F-40D6-9A34-2CC4B3BD425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sym typeface="Arial" charset="0"/>
              </a:defRPr>
            </a:lvl1pPr>
          </a:lstStyle>
          <a:p>
            <a:fld id="{F120DEAB-A8EC-4AAC-8F4D-FB2D1A2ACE2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51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4"/>
            <a:chExt cx="3045625" cy="2030570"/>
          </a:xfrm>
        </p:grpSpPr>
        <p:sp>
          <p:nvSpPr>
            <p:cNvPr id="4" name="Shape 52"/>
            <p:cNvSpPr/>
            <p:nvPr/>
          </p:nvSpPr>
          <p:spPr>
            <a:xfrm>
              <a:off x="8128265" y="4"/>
              <a:ext cx="1015738" cy="10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3"/>
            <p:cNvSpPr/>
            <p:nvPr/>
          </p:nvSpPr>
          <p:spPr>
            <a:xfrm flipH="1">
              <a:off x="7114116" y="4"/>
              <a:ext cx="1014150" cy="101468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4"/>
            <p:cNvSpPr/>
            <p:nvPr/>
          </p:nvSpPr>
          <p:spPr>
            <a:xfrm rot="10800000" flipH="1">
              <a:off x="7114116" y="4"/>
              <a:ext cx="1014150" cy="101588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55"/>
            <p:cNvSpPr/>
            <p:nvPr/>
          </p:nvSpPr>
          <p:spPr>
            <a:xfrm rot="10800000">
              <a:off x="6098378" y="4"/>
              <a:ext cx="1015738" cy="101588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6"/>
            <p:cNvSpPr/>
            <p:nvPr/>
          </p:nvSpPr>
          <p:spPr>
            <a:xfrm rot="10800000">
              <a:off x="8128265" y="1015885"/>
              <a:ext cx="1015738" cy="101468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Shape 5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076908D7-2202-4312-B3FF-E1C1B65F05D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cxnSp>
        <p:nvCxnSpPr>
          <p:cNvPr id="6" name="Shape 61"/>
          <p:cNvCxnSpPr>
            <a:cxnSpLocks noChangeShapeType="1"/>
          </p:cNvCxnSpPr>
          <p:nvPr/>
        </p:nvCxnSpPr>
        <p:spPr bwMode="auto">
          <a:xfrm>
            <a:off x="5029200" y="59944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6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4AA3355D-B829-49C4-81D3-73207286AED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6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sym typeface="Arial" charset="0"/>
              </a:defRPr>
            </a:lvl1pPr>
          </a:lstStyle>
          <a:p>
            <a:fld id="{CB832BA5-4057-4796-9653-83FE203C292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546100"/>
            <a:ext cx="85217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639888"/>
            <a:ext cx="85217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59788" y="6202363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Roboto"/>
                <a:sym typeface="Roboto"/>
              </a:defRPr>
            </a:lvl1pPr>
          </a:lstStyle>
          <a:p>
            <a:fld id="{8ABFF3C6-BD37-4D9C-ACDA-908BE166C4F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3606800" y="652463"/>
            <a:ext cx="8223250" cy="1119187"/>
          </a:xfrm>
        </p:spPr>
        <p:txBody>
          <a:bodyPr/>
          <a:lstStyle/>
          <a:p>
            <a:pPr eaLnBrk="1" hangingPunct="1">
              <a:buClr>
                <a:srgbClr val="2A3990"/>
              </a:buClr>
              <a:buFont typeface="Roboto"/>
              <a:buNone/>
            </a:pPr>
            <a:r>
              <a:rPr lang="en-US" sz="6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 Magistratura</a:t>
            </a:r>
            <a:r>
              <a:rPr lang="en-US" sz="6000">
                <a:solidFill>
                  <a:srgbClr val="2A3990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350838" y="508000"/>
            <a:ext cx="6715125" cy="1296988"/>
          </a:xfrm>
        </p:spPr>
        <p:txBody>
          <a:bodyPr>
            <a:noAutofit/>
          </a:bodyPr>
          <a:lstStyle/>
          <a:p>
            <a:pPr marL="457200" indent="-228600" algn="ctr"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Principio del doppio grado di </a:t>
            </a:r>
            <a:br>
              <a: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giurisdizione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598100" y="1885425"/>
            <a:ext cx="8222100" cy="43038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secondo il quale, dopo la decisione di primo grado in un giudizio (civile, penale o amministrativo), e prima dell'intervento della Corte di Cassazione, è ammessa la possibilità di </a:t>
            </a:r>
            <a:r>
              <a:rPr lang="en-US" sz="18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riesaminare una questione 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davanti ad un diverso giudice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diminuire la possibilità di errori giudiziari.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Roboto"/>
              <a:buNone/>
              <a:defRPr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Pertanto, se una parte non è soddisfatta della sentenza può proporre appello davanti al giudice di II grado, ottenendo un secondo processo davanti ad un altro giudice che potrà confermare o modificare la sentenza di I grado.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eaLnBrk="1" fontAlgn="auto" hangingPunct="1">
              <a:buFont typeface="Roboto"/>
              <a:buNone/>
              <a:defRPr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795" name="Shape 213"/>
          <p:cNvCxnSpPr>
            <a:cxnSpLocks noChangeShapeType="1"/>
          </p:cNvCxnSpPr>
          <p:nvPr/>
        </p:nvCxnSpPr>
        <p:spPr bwMode="auto">
          <a:xfrm>
            <a:off x="3359150" y="3227388"/>
            <a:ext cx="0" cy="72231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33796" name="Shape 214"/>
          <p:cNvSpPr txBox="1">
            <a:spLocks noChangeArrowheads="1"/>
          </p:cNvSpPr>
          <p:nvPr/>
        </p:nvSpPr>
        <p:spPr bwMode="auto">
          <a:xfrm>
            <a:off x="3359150" y="3311525"/>
            <a:ext cx="13065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FFFFFF"/>
                </a:solidFill>
              </a:rPr>
              <a:t>al fine di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9"/>
          <p:cNvSpPr txBox="1">
            <a:spLocks noGrp="1"/>
          </p:cNvSpPr>
          <p:nvPr>
            <p:ph type="ctrTitle"/>
          </p:nvPr>
        </p:nvSpPr>
        <p:spPr>
          <a:xfrm>
            <a:off x="142875" y="-201613"/>
            <a:ext cx="8221663" cy="133985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2) Principio del giusto processo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sp>
        <p:nvSpPr>
          <p:cNvPr id="35842" name="Shape 220"/>
          <p:cNvSpPr txBox="1">
            <a:spLocks noGrp="1"/>
          </p:cNvSpPr>
          <p:nvPr>
            <p:ph type="subTitle" idx="1"/>
          </p:nvPr>
        </p:nvSpPr>
        <p:spPr>
          <a:xfrm>
            <a:off x="0" y="4154488"/>
            <a:ext cx="4805363" cy="22621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19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implica le necessità che le parti si contrappongano esponendo ciascuna le proprie ragioni. Questo deve avvenire in modo che siano </a:t>
            </a:r>
            <a:r>
              <a:rPr lang="en-US" sz="19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garantite sia le stesse possibilità ad entrambe le parti</a:t>
            </a:r>
            <a:r>
              <a:rPr lang="en-US" sz="19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sia </a:t>
            </a:r>
            <a:r>
              <a:rPr lang="en-US" sz="19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 terzietà del giudice</a:t>
            </a:r>
            <a:r>
              <a:rPr lang="en-US" sz="19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(la sua equidistanza dai contendenti).</a:t>
            </a:r>
            <a:r>
              <a:rPr lang="en-US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Roboto"/>
              <a:cs typeface="Arial" charset="0"/>
              <a:sym typeface="Roboto"/>
            </a:endParaRPr>
          </a:p>
        </p:txBody>
      </p:sp>
      <p:sp>
        <p:nvSpPr>
          <p:cNvPr id="35843" name="Shape 221"/>
          <p:cNvSpPr txBox="1">
            <a:spLocks noChangeArrowheads="1"/>
          </p:cNvSpPr>
          <p:nvPr/>
        </p:nvSpPr>
        <p:spPr bwMode="auto">
          <a:xfrm>
            <a:off x="1035050" y="3702050"/>
            <a:ext cx="3036888" cy="48895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</a:rPr>
              <a:t>Principio del Contraddittorio</a:t>
            </a:r>
            <a:r>
              <a:rPr lang="en-US">
                <a:solidFill>
                  <a:srgbClr val="EA9999"/>
                </a:solidFill>
              </a:rPr>
              <a:t> </a:t>
            </a:r>
          </a:p>
        </p:txBody>
      </p:sp>
      <p:sp>
        <p:nvSpPr>
          <p:cNvPr id="35844" name="Shape 222"/>
          <p:cNvSpPr txBox="1">
            <a:spLocks noChangeArrowheads="1"/>
          </p:cNvSpPr>
          <p:nvPr/>
        </p:nvSpPr>
        <p:spPr bwMode="auto">
          <a:xfrm>
            <a:off x="5565775" y="3571875"/>
            <a:ext cx="3060700" cy="7493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Principio di indipendenza dei giudici </a:t>
            </a:r>
          </a:p>
        </p:txBody>
      </p:sp>
      <p:sp>
        <p:nvSpPr>
          <p:cNvPr id="35845" name="Shape 223"/>
          <p:cNvSpPr txBox="1">
            <a:spLocks noChangeArrowheads="1"/>
          </p:cNvSpPr>
          <p:nvPr/>
        </p:nvSpPr>
        <p:spPr bwMode="auto">
          <a:xfrm>
            <a:off x="5143500" y="4238625"/>
            <a:ext cx="37147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afferma che i magistrati sono liberi di giudicare senza subire pressioni. sono soggetti soltanto alla legge, cioè sono vincolati ad applicare soltanto le norme giuridiche; inoltre </a:t>
            </a:r>
            <a:r>
              <a:rPr lang="en-US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amministrano la giustizia in nome del popolo italiano</a:t>
            </a:r>
          </a:p>
        </p:txBody>
      </p:sp>
      <p:sp>
        <p:nvSpPr>
          <p:cNvPr id="35846" name="Shape 224"/>
          <p:cNvSpPr txBox="1">
            <a:spLocks noChangeArrowheads="1"/>
          </p:cNvSpPr>
          <p:nvPr/>
        </p:nvSpPr>
        <p:spPr bwMode="auto">
          <a:xfrm>
            <a:off x="876300" y="1528763"/>
            <a:ext cx="64992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 riferisce ad una serie di garanzie che assicurano lo svolgimento dei processi in modo corretto, equilibrato e il più veloce possibile.</a:t>
            </a:r>
          </a:p>
          <a:p>
            <a:endParaRPr lang="it-IT"/>
          </a:p>
        </p:txBody>
      </p:sp>
      <p:cxnSp>
        <p:nvCxnSpPr>
          <p:cNvPr id="35847" name="Shape 225"/>
          <p:cNvCxnSpPr>
            <a:cxnSpLocks noChangeShapeType="1"/>
          </p:cNvCxnSpPr>
          <p:nvPr/>
        </p:nvCxnSpPr>
        <p:spPr bwMode="auto">
          <a:xfrm>
            <a:off x="4037013" y="1138238"/>
            <a:ext cx="0" cy="5286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35848" name="Shape 226"/>
          <p:cNvCxnSpPr>
            <a:cxnSpLocks noChangeShapeType="1"/>
          </p:cNvCxnSpPr>
          <p:nvPr/>
        </p:nvCxnSpPr>
        <p:spPr bwMode="auto">
          <a:xfrm flipH="1">
            <a:off x="2524125" y="2376488"/>
            <a:ext cx="1595438" cy="122872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35849" name="Shape 227"/>
          <p:cNvCxnSpPr>
            <a:cxnSpLocks noChangeShapeType="1"/>
          </p:cNvCxnSpPr>
          <p:nvPr/>
        </p:nvCxnSpPr>
        <p:spPr bwMode="auto">
          <a:xfrm>
            <a:off x="4119563" y="2379663"/>
            <a:ext cx="2959100" cy="1090612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32"/>
          <p:cNvSpPr txBox="1">
            <a:spLocks noGrp="1"/>
          </p:cNvSpPr>
          <p:nvPr>
            <p:ph type="ctrTitle"/>
          </p:nvPr>
        </p:nvSpPr>
        <p:spPr>
          <a:xfrm>
            <a:off x="598488" y="628650"/>
            <a:ext cx="8221662" cy="11191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sz="4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3) Diritto di Difesa </a:t>
            </a:r>
          </a:p>
        </p:txBody>
      </p:sp>
      <p:sp>
        <p:nvSpPr>
          <p:cNvPr id="37890" name="Shape 233"/>
          <p:cNvSpPr txBox="1">
            <a:spLocks noGrp="1"/>
          </p:cNvSpPr>
          <p:nvPr>
            <p:ph type="subTitle" idx="1"/>
          </p:nvPr>
        </p:nvSpPr>
        <p:spPr>
          <a:xfrm>
            <a:off x="460375" y="2173288"/>
            <a:ext cx="8223250" cy="18399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L’art. 24 Cost. prevede il diritto dei cittadini di agire in giudizio per tutela dei propri diritti. A completamento del principio in esame si devono considerare sia la garanzia della difesa anche per i meno abbienti.</a:t>
            </a:r>
          </a:p>
        </p:txBody>
      </p:sp>
      <p:pic>
        <p:nvPicPr>
          <p:cNvPr id="37891" name="Shape 2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3827463"/>
            <a:ext cx="384333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43"/>
          <p:cNvSpPr txBox="1">
            <a:spLocks noGrp="1"/>
          </p:cNvSpPr>
          <p:nvPr>
            <p:ph type="ctrTitle"/>
          </p:nvPr>
        </p:nvSpPr>
        <p:spPr>
          <a:xfrm>
            <a:off x="598488" y="366713"/>
            <a:ext cx="8221662" cy="111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Principio di Inamovibilità</a:t>
            </a:r>
            <a:r>
              <a:rPr lang="en-US">
                <a:solidFill>
                  <a:srgbClr val="FFE599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sp>
        <p:nvSpPr>
          <p:cNvPr id="39938" name="Shape 144"/>
          <p:cNvSpPr txBox="1">
            <a:spLocks noGrp="1"/>
          </p:cNvSpPr>
          <p:nvPr>
            <p:ph type="subTitle" idx="1"/>
          </p:nvPr>
        </p:nvSpPr>
        <p:spPr>
          <a:xfrm>
            <a:off x="598488" y="2144713"/>
            <a:ext cx="7956550" cy="5778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garantisce l’indipendenza dei giudici, poichè comporta che essi non possano essere rimossi dalle proprie funzioni o dal luogo in cui svolgono il proprio servizio se non in specifiche situazioni </a:t>
            </a:r>
          </a:p>
        </p:txBody>
      </p:sp>
      <p:cxnSp>
        <p:nvCxnSpPr>
          <p:cNvPr id="39939" name="Shape 145"/>
          <p:cNvCxnSpPr>
            <a:cxnSpLocks noChangeShapeType="1"/>
            <a:endCxn id="39938" idx="0"/>
          </p:cNvCxnSpPr>
          <p:nvPr/>
        </p:nvCxnSpPr>
        <p:spPr bwMode="auto">
          <a:xfrm flipH="1">
            <a:off x="4576763" y="1484313"/>
            <a:ext cx="1587" cy="660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39940" name="Shape 146"/>
          <p:cNvSpPr txBox="1">
            <a:spLocks noChangeArrowheads="1"/>
          </p:cNvSpPr>
          <p:nvPr/>
        </p:nvSpPr>
        <p:spPr bwMode="auto">
          <a:xfrm>
            <a:off x="787400" y="3543300"/>
            <a:ext cx="1828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Rimozione dei Magistrati</a:t>
            </a:r>
            <a:r>
              <a:rPr lang="en-US" sz="2400"/>
              <a:t> </a:t>
            </a:r>
          </a:p>
        </p:txBody>
      </p:sp>
      <p:cxnSp>
        <p:nvCxnSpPr>
          <p:cNvPr id="39941" name="Shape 147"/>
          <p:cNvCxnSpPr>
            <a:cxnSpLocks noChangeShapeType="1"/>
          </p:cNvCxnSpPr>
          <p:nvPr/>
        </p:nvCxnSpPr>
        <p:spPr bwMode="auto">
          <a:xfrm>
            <a:off x="2341563" y="4294188"/>
            <a:ext cx="1069975" cy="95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39942" name="Shape 148"/>
          <p:cNvSpPr txBox="1">
            <a:spLocks noChangeArrowheads="1"/>
          </p:cNvSpPr>
          <p:nvPr/>
        </p:nvSpPr>
        <p:spPr bwMode="auto">
          <a:xfrm>
            <a:off x="3411538" y="3543300"/>
            <a:ext cx="34115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</a:rPr>
              <a:t>può essere disposta solo dal consiglio superiore della magistratura in due casi :</a:t>
            </a:r>
          </a:p>
          <a:p>
            <a:r>
              <a:rPr lang="en-US" sz="1800">
                <a:solidFill>
                  <a:srgbClr val="FFFFFF"/>
                </a:solidFill>
              </a:rPr>
              <a:t>- ricorrano i motivi stabiliti dalla </a:t>
            </a:r>
          </a:p>
          <a:p>
            <a:r>
              <a:rPr lang="en-US" sz="1800">
                <a:solidFill>
                  <a:srgbClr val="FFFFFF"/>
                </a:solidFill>
              </a:rPr>
              <a:t>  legge  </a:t>
            </a:r>
          </a:p>
          <a:p>
            <a:r>
              <a:rPr lang="en-US" sz="1800">
                <a:solidFill>
                  <a:srgbClr val="FFFFFF"/>
                </a:solidFill>
              </a:rPr>
              <a:t>- consenso dell’interessato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53"/>
          <p:cNvSpPr txBox="1">
            <a:spLocks noGrp="1"/>
          </p:cNvSpPr>
          <p:nvPr>
            <p:ph type="ctrTitle"/>
          </p:nvPr>
        </p:nvSpPr>
        <p:spPr>
          <a:xfrm>
            <a:off x="1323975" y="258763"/>
            <a:ext cx="7413625" cy="14049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Indipendenza dei Giudici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41986" name="Shape 154"/>
          <p:cNvSpPr txBox="1">
            <a:spLocks noGrp="1"/>
          </p:cNvSpPr>
          <p:nvPr>
            <p:ph type="subTitle" idx="1"/>
          </p:nvPr>
        </p:nvSpPr>
        <p:spPr>
          <a:xfrm>
            <a:off x="460375" y="4338638"/>
            <a:ext cx="8223250" cy="11191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I giudici vengono sottratti alle possibili pressioni degli altri organi pubblici e si ricollega alla disposizione dell’articolo 101 secondo cui: “ I giudici sono soggetti soltanto alla legge”</a:t>
            </a:r>
          </a:p>
        </p:txBody>
      </p:sp>
      <p:sp>
        <p:nvSpPr>
          <p:cNvPr id="41987" name="Shape 155"/>
          <p:cNvSpPr txBox="1">
            <a:spLocks noChangeArrowheads="1"/>
          </p:cNvSpPr>
          <p:nvPr/>
        </p:nvSpPr>
        <p:spPr bwMode="auto">
          <a:xfrm>
            <a:off x="1955800" y="1855788"/>
            <a:ext cx="52324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it-IT" sz="1800">
              <a:solidFill>
                <a:srgbClr val="FFFFFF"/>
              </a:solidFill>
            </a:endParaRPr>
          </a:p>
          <a:p>
            <a:pPr algn="ctr"/>
            <a:r>
              <a:rPr lang="en-US" sz="1800">
                <a:solidFill>
                  <a:srgbClr val="FFFFFF"/>
                </a:solidFill>
              </a:rPr>
              <a:t>“La Magistratura costituisce un ordine autonomo e indipendente da ogni altro potere ” </a:t>
            </a:r>
          </a:p>
        </p:txBody>
      </p:sp>
      <p:cxnSp>
        <p:nvCxnSpPr>
          <p:cNvPr id="41988" name="Shape 156"/>
          <p:cNvCxnSpPr>
            <a:cxnSpLocks noChangeShapeType="1"/>
          </p:cNvCxnSpPr>
          <p:nvPr/>
        </p:nvCxnSpPr>
        <p:spPr bwMode="auto">
          <a:xfrm flipH="1">
            <a:off x="4483100" y="2854325"/>
            <a:ext cx="6350" cy="12493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239"/>
          <p:cNvSpPr txBox="1">
            <a:spLocks noGrp="1"/>
          </p:cNvSpPr>
          <p:nvPr>
            <p:ph type="ctrTitle"/>
          </p:nvPr>
        </p:nvSpPr>
        <p:spPr>
          <a:xfrm>
            <a:off x="584200" y="539750"/>
            <a:ext cx="2665413" cy="11191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sz="6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Art. 27</a:t>
            </a:r>
          </a:p>
        </p:txBody>
      </p:sp>
      <p:sp>
        <p:nvSpPr>
          <p:cNvPr id="44034" name="Shape 240"/>
          <p:cNvSpPr txBox="1">
            <a:spLocks noGrp="1"/>
          </p:cNvSpPr>
          <p:nvPr>
            <p:ph type="subTitle" idx="1"/>
          </p:nvPr>
        </p:nvSpPr>
        <p:spPr>
          <a:xfrm>
            <a:off x="360363" y="1920875"/>
            <a:ext cx="8221662" cy="2082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1)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La responsabilità penale è personale.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2)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L'imputato non è considerato colpevole sino alla condanna definitiva.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3)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Le pene non possono consistere in trattamenti contrari al senso di umanità e devono tendere alla rieducazione del condannato.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4) 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Non è ammessa la pena di morte.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45"/>
          <p:cNvSpPr txBox="1">
            <a:spLocks noChangeArrowheads="1"/>
          </p:cNvSpPr>
          <p:nvPr/>
        </p:nvSpPr>
        <p:spPr bwMode="auto">
          <a:xfrm>
            <a:off x="460375" y="452438"/>
            <a:ext cx="82216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4200">
                <a:solidFill>
                  <a:srgbClr val="FFFFFF"/>
                </a:solidFill>
                <a:latin typeface="Roboto"/>
                <a:sym typeface="Roboto"/>
              </a:rPr>
              <a:t>Tipologie di giurisdizione</a:t>
            </a:r>
          </a:p>
        </p:txBody>
      </p:sp>
      <p:sp>
        <p:nvSpPr>
          <p:cNvPr id="46082" name="Shape 246"/>
          <p:cNvSpPr txBox="1">
            <a:spLocks noChangeArrowheads="1"/>
          </p:cNvSpPr>
          <p:nvPr/>
        </p:nvSpPr>
        <p:spPr bwMode="auto">
          <a:xfrm>
            <a:off x="598488" y="1570038"/>
            <a:ext cx="82216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2100">
                <a:solidFill>
                  <a:srgbClr val="FFFFFF"/>
                </a:solidFill>
                <a:latin typeface="Roboto"/>
                <a:sym typeface="Roboto"/>
              </a:rPr>
              <a:t>in base al tipo di controversie che possono essere sottoposte ai magistrati possiamo individuare </a:t>
            </a:r>
            <a:r>
              <a:rPr lang="en-US" sz="2100" u="sng">
                <a:solidFill>
                  <a:srgbClr val="FFFFFF"/>
                </a:solidFill>
                <a:latin typeface="Roboto"/>
                <a:sym typeface="Roboto"/>
              </a:rPr>
              <a:t>tre diversi tipi di giurisdizione</a:t>
            </a:r>
            <a:r>
              <a:rPr lang="en-US" sz="2100">
                <a:solidFill>
                  <a:srgbClr val="FFFFFF"/>
                </a:solidFill>
                <a:latin typeface="Roboto"/>
                <a:sym typeface="Roboto"/>
              </a:rPr>
              <a:t>:</a:t>
            </a:r>
          </a:p>
          <a:p>
            <a:endParaRPr lang="it-IT" sz="1800"/>
          </a:p>
          <a:p>
            <a:endParaRPr lang="it-IT" sz="1800"/>
          </a:p>
          <a:p>
            <a:pPr>
              <a:buSzPct val="25000"/>
            </a:pPr>
            <a:r>
              <a:rPr lang="en-US" sz="2100">
                <a:solidFill>
                  <a:srgbClr val="FFFFFF"/>
                </a:solidFill>
                <a:latin typeface="Roboto"/>
                <a:sym typeface="Roboto"/>
              </a:rPr>
              <a:t> </a:t>
            </a:r>
          </a:p>
          <a:p>
            <a:endParaRPr lang="it-IT" sz="1800"/>
          </a:p>
          <a:p>
            <a:endParaRPr lang="it-IT" sz="1800"/>
          </a:p>
          <a:p>
            <a:endParaRPr lang="it-IT" sz="1800"/>
          </a:p>
        </p:txBody>
      </p:sp>
      <p:sp>
        <p:nvSpPr>
          <p:cNvPr id="247" name="Shape 247"/>
          <p:cNvSpPr/>
          <p:nvPr/>
        </p:nvSpPr>
        <p:spPr>
          <a:xfrm>
            <a:off x="3490913" y="4000500"/>
            <a:ext cx="2162175" cy="2071688"/>
          </a:xfrm>
          <a:prstGeom prst="irregularSeal1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kern="0">
                <a:latin typeface="Arial"/>
                <a:ea typeface="Arial"/>
                <a:cs typeface="Arial"/>
                <a:sym typeface="Arial"/>
              </a:rPr>
              <a:t>    penale</a:t>
            </a:r>
          </a:p>
        </p:txBody>
      </p:sp>
      <p:sp>
        <p:nvSpPr>
          <p:cNvPr id="248" name="Shape 248"/>
          <p:cNvSpPr>
            <a:spLocks noChangeArrowheads="1"/>
          </p:cNvSpPr>
          <p:nvPr/>
        </p:nvSpPr>
        <p:spPr bwMode="auto">
          <a:xfrm>
            <a:off x="5808663" y="3467100"/>
            <a:ext cx="2405062" cy="2070100"/>
          </a:xfrm>
          <a:prstGeom prst="irregularSeal1">
            <a:avLst/>
          </a:prstGeom>
          <a:solidFill>
            <a:srgbClr val="F6B26B"/>
          </a:solidFill>
          <a:ln w="9525">
            <a:solidFill>
              <a:srgbClr val="F6B26B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amministrativa</a:t>
            </a:r>
          </a:p>
        </p:txBody>
      </p:sp>
      <p:sp>
        <p:nvSpPr>
          <p:cNvPr id="249" name="Shape 249"/>
          <p:cNvSpPr>
            <a:spLocks noChangeArrowheads="1"/>
          </p:cNvSpPr>
          <p:nvPr/>
        </p:nvSpPr>
        <p:spPr bwMode="auto">
          <a:xfrm>
            <a:off x="1019175" y="3267075"/>
            <a:ext cx="2205038" cy="2070100"/>
          </a:xfrm>
          <a:prstGeom prst="irregularSeal1">
            <a:avLst/>
          </a:prstGeom>
          <a:solidFill>
            <a:srgbClr val="93C47D"/>
          </a:solidFill>
          <a:ln w="9525">
            <a:solidFill>
              <a:srgbClr val="93C47D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      civile</a:t>
            </a:r>
          </a:p>
        </p:txBody>
      </p:sp>
      <p:cxnSp>
        <p:nvCxnSpPr>
          <p:cNvPr id="46086" name="Shape 250"/>
          <p:cNvCxnSpPr>
            <a:cxnSpLocks noChangeShapeType="1"/>
          </p:cNvCxnSpPr>
          <p:nvPr/>
        </p:nvCxnSpPr>
        <p:spPr bwMode="auto">
          <a:xfrm>
            <a:off x="4508500" y="2687638"/>
            <a:ext cx="17463" cy="15144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46087" name="Shape 251"/>
          <p:cNvCxnSpPr>
            <a:cxnSpLocks noChangeShapeType="1"/>
          </p:cNvCxnSpPr>
          <p:nvPr/>
        </p:nvCxnSpPr>
        <p:spPr bwMode="auto">
          <a:xfrm>
            <a:off x="5076825" y="2765425"/>
            <a:ext cx="1301750" cy="946150"/>
          </a:xfrm>
          <a:prstGeom prst="straightConnector1">
            <a:avLst/>
          </a:prstGeom>
          <a:noFill/>
          <a:ln w="9525">
            <a:solidFill>
              <a:srgbClr val="F3F3F3"/>
            </a:solidFill>
            <a:round/>
            <a:headEnd/>
            <a:tailEnd type="triangle" w="lg" len="lg"/>
          </a:ln>
        </p:spPr>
      </p:cxnSp>
      <p:cxnSp>
        <p:nvCxnSpPr>
          <p:cNvPr id="46088" name="Shape 252"/>
          <p:cNvCxnSpPr>
            <a:cxnSpLocks noChangeShapeType="1"/>
          </p:cNvCxnSpPr>
          <p:nvPr/>
        </p:nvCxnSpPr>
        <p:spPr bwMode="auto">
          <a:xfrm flipH="1">
            <a:off x="3038475" y="2765425"/>
            <a:ext cx="1052513" cy="923925"/>
          </a:xfrm>
          <a:prstGeom prst="straightConnector1">
            <a:avLst/>
          </a:prstGeom>
          <a:noFill/>
          <a:ln w="9525">
            <a:solidFill>
              <a:srgbClr val="F3F3F3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57"/>
          <p:cNvSpPr txBox="1">
            <a:spLocks noChangeArrowheads="1"/>
          </p:cNvSpPr>
          <p:nvPr/>
        </p:nvSpPr>
        <p:spPr bwMode="auto">
          <a:xfrm>
            <a:off x="233363" y="107950"/>
            <a:ext cx="82216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FFFFFF"/>
              </a:buClr>
              <a:buSzPct val="100000"/>
              <a:buFont typeface="Roboto"/>
              <a:buChar char="●"/>
            </a:pPr>
            <a:r>
              <a:rPr lang="en-US" sz="3000">
                <a:solidFill>
                  <a:srgbClr val="FFFFFF"/>
                </a:solidFill>
                <a:latin typeface="Roboto"/>
                <a:sym typeface="Roboto"/>
              </a:rPr>
              <a:t>Giurisdizione civile:</a:t>
            </a:r>
          </a:p>
        </p:txBody>
      </p:sp>
      <p:sp>
        <p:nvSpPr>
          <p:cNvPr id="48130" name="Shape 258"/>
          <p:cNvSpPr txBox="1">
            <a:spLocks noChangeArrowheads="1"/>
          </p:cNvSpPr>
          <p:nvPr/>
        </p:nvSpPr>
        <p:spPr bwMode="auto">
          <a:xfrm>
            <a:off x="233363" y="1335088"/>
            <a:ext cx="87868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2100">
                <a:solidFill>
                  <a:srgbClr val="FFFFFF"/>
                </a:solidFill>
                <a:latin typeface="Roboto"/>
                <a:sym typeface="Roboto"/>
              </a:rPr>
              <a:t>riguarda le controversie che insorgono tra soggetti privati (es. Divorzio)</a:t>
            </a:r>
          </a:p>
        </p:txBody>
      </p:sp>
      <p:sp>
        <p:nvSpPr>
          <p:cNvPr id="48131" name="Shape 259"/>
          <p:cNvSpPr>
            <a:spLocks noChangeArrowheads="1"/>
          </p:cNvSpPr>
          <p:nvPr/>
        </p:nvSpPr>
        <p:spPr bwMode="auto">
          <a:xfrm>
            <a:off x="1389063" y="2103438"/>
            <a:ext cx="1698625" cy="989012"/>
          </a:xfrm>
          <a:prstGeom prst="roundRect">
            <a:avLst>
              <a:gd name="adj" fmla="val 14398"/>
            </a:avLst>
          </a:prstGeom>
          <a:solidFill>
            <a:srgbClr val="E066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Attore:</a:t>
            </a:r>
          </a:p>
          <a:p>
            <a:pPr>
              <a:buSzPct val="25000"/>
            </a:pPr>
            <a:r>
              <a:rPr lang="en-US"/>
              <a:t>colui che vuole ottenere giustizia</a:t>
            </a:r>
          </a:p>
        </p:txBody>
      </p:sp>
      <p:sp>
        <p:nvSpPr>
          <p:cNvPr id="48132" name="Shape 260"/>
          <p:cNvSpPr>
            <a:spLocks noChangeArrowheads="1"/>
          </p:cNvSpPr>
          <p:nvPr/>
        </p:nvSpPr>
        <p:spPr bwMode="auto">
          <a:xfrm>
            <a:off x="5864225" y="1979613"/>
            <a:ext cx="1500188" cy="989012"/>
          </a:xfrm>
          <a:prstGeom prst="roundRect">
            <a:avLst>
              <a:gd name="adj" fmla="val 14042"/>
            </a:avLst>
          </a:prstGeom>
          <a:solidFill>
            <a:srgbClr val="FFD9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Convenuto:</a:t>
            </a:r>
          </a:p>
          <a:p>
            <a:pPr>
              <a:buSzPct val="25000"/>
            </a:pPr>
            <a:r>
              <a:rPr lang="en-US"/>
              <a:t>colui che viene denunciato</a:t>
            </a:r>
          </a:p>
        </p:txBody>
      </p:sp>
      <p:sp>
        <p:nvSpPr>
          <p:cNvPr id="48133" name="Shape 261"/>
          <p:cNvSpPr>
            <a:spLocks noChangeArrowheads="1"/>
          </p:cNvSpPr>
          <p:nvPr/>
        </p:nvSpPr>
        <p:spPr bwMode="auto">
          <a:xfrm>
            <a:off x="3222625" y="2433638"/>
            <a:ext cx="2505075" cy="328612"/>
          </a:xfrm>
          <a:prstGeom prst="chevron">
            <a:avLst>
              <a:gd name="adj" fmla="val 21634"/>
            </a:avLst>
          </a:prstGeom>
          <a:solidFill>
            <a:srgbClr val="93C47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cita in giudizio (denuncia)</a:t>
            </a:r>
          </a:p>
        </p:txBody>
      </p:sp>
      <p:sp>
        <p:nvSpPr>
          <p:cNvPr id="48134" name="Shape 262"/>
          <p:cNvSpPr>
            <a:spLocks/>
          </p:cNvSpPr>
          <p:nvPr/>
        </p:nvSpPr>
        <p:spPr bwMode="auto">
          <a:xfrm rot="-5400000">
            <a:off x="4220369" y="-323056"/>
            <a:ext cx="703263" cy="7286625"/>
          </a:xfrm>
          <a:prstGeom prst="leftBrace">
            <a:avLst>
              <a:gd name="adj1" fmla="val 8346"/>
              <a:gd name="adj2" fmla="val 50000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48135" name="Shape 263"/>
          <p:cNvSpPr>
            <a:spLocks noChangeArrowheads="1"/>
          </p:cNvSpPr>
          <p:nvPr/>
        </p:nvSpPr>
        <p:spPr bwMode="auto">
          <a:xfrm>
            <a:off x="1214438" y="3808413"/>
            <a:ext cx="68246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</a:rPr>
              <a:t>                            apertura di un </a:t>
            </a:r>
            <a:r>
              <a:rPr lang="en-US" sz="1800" u="sng">
                <a:solidFill>
                  <a:srgbClr val="FFFFFF"/>
                </a:solidFill>
              </a:rPr>
              <a:t>processo civile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</a:rPr>
              <a:t>                                                   e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</a:rPr>
              <a:t>risoluzione della questione da parte del giudice attraverso un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</a:rPr>
              <a:t>                           provvedimento finale, </a:t>
            </a:r>
            <a:r>
              <a:rPr lang="en-US" sz="1800" u="sng">
                <a:solidFill>
                  <a:srgbClr val="FFFFFF"/>
                </a:solidFill>
              </a:rPr>
              <a:t>la sentenza </a:t>
            </a:r>
            <a:r>
              <a:rPr lang="en-US" sz="1800">
                <a:solidFill>
                  <a:srgbClr val="FFFFFF"/>
                </a:solidFill>
              </a:rPr>
              <a:t>                        </a:t>
            </a:r>
          </a:p>
        </p:txBody>
      </p:sp>
      <p:sp>
        <p:nvSpPr>
          <p:cNvPr id="48136" name="Shape 264"/>
          <p:cNvSpPr txBox="1">
            <a:spLocks noChangeArrowheads="1"/>
          </p:cNvSpPr>
          <p:nvPr/>
        </p:nvSpPr>
        <p:spPr bwMode="auto">
          <a:xfrm>
            <a:off x="412750" y="5505450"/>
            <a:ext cx="87852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 applica </a:t>
            </a:r>
            <a:r>
              <a:rPr lang="en-US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il </a:t>
            </a:r>
            <a:r>
              <a:rPr lang="en-US" sz="18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diritto privato</a:t>
            </a:r>
            <a:r>
              <a:rPr lang="en-US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 l’insieme delle norme giuridiche che regolano i rapporti fra i privati</a:t>
            </a:r>
          </a:p>
          <a:p>
            <a:endParaRPr lang="it-IT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it-IT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69"/>
          <p:cNvSpPr txBox="1">
            <a:spLocks noChangeArrowheads="1"/>
          </p:cNvSpPr>
          <p:nvPr/>
        </p:nvSpPr>
        <p:spPr bwMode="auto">
          <a:xfrm>
            <a:off x="598488" y="420688"/>
            <a:ext cx="82216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3000" u="sng">
                <a:solidFill>
                  <a:srgbClr val="FFFFFF"/>
                </a:solidFill>
                <a:latin typeface="Roboto"/>
                <a:sym typeface="Roboto"/>
              </a:rPr>
              <a:t>La sentenza</a:t>
            </a:r>
          </a:p>
        </p:txBody>
      </p:sp>
      <p:sp>
        <p:nvSpPr>
          <p:cNvPr id="50178" name="Shape 270"/>
          <p:cNvSpPr txBox="1">
            <a:spLocks noChangeArrowheads="1"/>
          </p:cNvSpPr>
          <p:nvPr/>
        </p:nvSpPr>
        <p:spPr bwMode="auto">
          <a:xfrm>
            <a:off x="528638" y="1446213"/>
            <a:ext cx="83597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provvedimento di natura decisoria con cui l’autorità giudiziaria si pronuncia, definendo o meno il giudizio, sulle domande ed eccezioni proposte dalle parti,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o qualsiasi altra questione, sorta nel corso del processo.</a:t>
            </a:r>
          </a:p>
          <a:p>
            <a:endParaRPr lang="it-IT" sz="1800"/>
          </a:p>
        </p:txBody>
      </p:sp>
      <p:cxnSp>
        <p:nvCxnSpPr>
          <p:cNvPr id="50179" name="Shape 271"/>
          <p:cNvCxnSpPr>
            <a:cxnSpLocks noChangeShapeType="1"/>
          </p:cNvCxnSpPr>
          <p:nvPr/>
        </p:nvCxnSpPr>
        <p:spPr bwMode="auto">
          <a:xfrm>
            <a:off x="1211263" y="2205038"/>
            <a:ext cx="0" cy="655637"/>
          </a:xfrm>
          <a:prstGeom prst="straightConnector1">
            <a:avLst/>
          </a:prstGeom>
          <a:noFill/>
          <a:ln w="9525">
            <a:solidFill>
              <a:srgbClr val="F3F3F3"/>
            </a:solidFill>
            <a:round/>
            <a:headEnd/>
            <a:tailEnd type="triangle" w="lg" len="lg"/>
          </a:ln>
        </p:spPr>
      </p:cxnSp>
      <p:sp>
        <p:nvSpPr>
          <p:cNvPr id="50180" name="Shape 272"/>
          <p:cNvSpPr>
            <a:spLocks noChangeArrowheads="1"/>
          </p:cNvSpPr>
          <p:nvPr/>
        </p:nvSpPr>
        <p:spPr bwMode="auto">
          <a:xfrm>
            <a:off x="525463" y="2909888"/>
            <a:ext cx="1512887" cy="739775"/>
          </a:xfrm>
          <a:prstGeom prst="roundRect">
            <a:avLst>
              <a:gd name="adj" fmla="val 14398"/>
            </a:avLst>
          </a:prstGeom>
          <a:solidFill>
            <a:srgbClr val="F6B26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deve sempre essere motivata</a:t>
            </a:r>
          </a:p>
        </p:txBody>
      </p:sp>
      <p:cxnSp>
        <p:nvCxnSpPr>
          <p:cNvPr id="50181" name="Shape 273"/>
          <p:cNvCxnSpPr>
            <a:cxnSpLocks noChangeShapeType="1"/>
          </p:cNvCxnSpPr>
          <p:nvPr/>
        </p:nvCxnSpPr>
        <p:spPr bwMode="auto">
          <a:xfrm>
            <a:off x="2109788" y="3160713"/>
            <a:ext cx="682625" cy="95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0182" name="Shape 274"/>
          <p:cNvSpPr>
            <a:spLocks noChangeArrowheads="1"/>
          </p:cNvSpPr>
          <p:nvPr/>
        </p:nvSpPr>
        <p:spPr bwMode="auto">
          <a:xfrm>
            <a:off x="2865438" y="2836863"/>
            <a:ext cx="19367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se una delle due parti non è soddisfatta</a:t>
            </a:r>
          </a:p>
        </p:txBody>
      </p:sp>
      <p:cxnSp>
        <p:nvCxnSpPr>
          <p:cNvPr id="50183" name="Shape 275"/>
          <p:cNvCxnSpPr>
            <a:cxnSpLocks noChangeShapeType="1"/>
            <a:endCxn id="50185" idx="1"/>
          </p:cNvCxnSpPr>
          <p:nvPr/>
        </p:nvCxnSpPr>
        <p:spPr bwMode="auto">
          <a:xfrm rot="10800000" flipH="1">
            <a:off x="4757738" y="2882900"/>
            <a:ext cx="1258887" cy="21431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0184" name="Shape 277"/>
          <p:cNvSpPr>
            <a:spLocks noChangeArrowheads="1"/>
          </p:cNvSpPr>
          <p:nvPr/>
        </p:nvSpPr>
        <p:spPr bwMode="auto">
          <a:xfrm>
            <a:off x="4979988" y="3041650"/>
            <a:ext cx="857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100">
                <a:solidFill>
                  <a:srgbClr val="FFFFFF"/>
                </a:solidFill>
              </a:rPr>
              <a:t>presenta</a:t>
            </a:r>
          </a:p>
        </p:txBody>
      </p:sp>
      <p:sp>
        <p:nvSpPr>
          <p:cNvPr id="50185" name="Shape 276"/>
          <p:cNvSpPr>
            <a:spLocks noChangeArrowheads="1"/>
          </p:cNvSpPr>
          <p:nvPr/>
        </p:nvSpPr>
        <p:spPr bwMode="auto">
          <a:xfrm>
            <a:off x="6016625" y="2513013"/>
            <a:ext cx="26495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l’</a:t>
            </a:r>
            <a:r>
              <a:rPr lang="en-US" sz="1600" u="sng">
                <a:solidFill>
                  <a:srgbClr val="FFFFFF"/>
                </a:solidFill>
              </a:rPr>
              <a:t>appello</a:t>
            </a:r>
            <a:r>
              <a:rPr lang="en-US" sz="1600">
                <a:solidFill>
                  <a:srgbClr val="FFFFFF"/>
                </a:solidFill>
              </a:rPr>
              <a:t> contro la sentenza</a:t>
            </a:r>
          </a:p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             (la contesta)</a:t>
            </a:r>
          </a:p>
        </p:txBody>
      </p:sp>
      <p:cxnSp>
        <p:nvCxnSpPr>
          <p:cNvPr id="50186" name="Shape 278"/>
          <p:cNvCxnSpPr>
            <a:cxnSpLocks noChangeShapeType="1"/>
          </p:cNvCxnSpPr>
          <p:nvPr/>
        </p:nvCxnSpPr>
        <p:spPr bwMode="auto">
          <a:xfrm flipH="1">
            <a:off x="7502525" y="3160713"/>
            <a:ext cx="7938" cy="696912"/>
          </a:xfrm>
          <a:prstGeom prst="straightConnector1">
            <a:avLst/>
          </a:prstGeom>
          <a:noFill/>
          <a:ln w="9525">
            <a:solidFill>
              <a:srgbClr val="F3F3F3"/>
            </a:solidFill>
            <a:round/>
            <a:headEnd/>
            <a:tailEnd type="triangle" w="lg" len="lg"/>
          </a:ln>
        </p:spPr>
      </p:cxnSp>
      <p:sp>
        <p:nvSpPr>
          <p:cNvPr id="50187" name="Shape 279"/>
          <p:cNvSpPr>
            <a:spLocks noChangeArrowheads="1"/>
          </p:cNvSpPr>
          <p:nvPr/>
        </p:nvSpPr>
        <p:spPr bwMode="auto">
          <a:xfrm>
            <a:off x="7502525" y="3306763"/>
            <a:ext cx="9842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100">
                <a:solidFill>
                  <a:srgbClr val="FFFFFF"/>
                </a:solidFill>
              </a:rPr>
              <a:t>si apre così</a:t>
            </a:r>
          </a:p>
        </p:txBody>
      </p:sp>
      <p:sp>
        <p:nvSpPr>
          <p:cNvPr id="50188" name="Shape 280"/>
          <p:cNvSpPr>
            <a:spLocks noChangeArrowheads="1"/>
          </p:cNvSpPr>
          <p:nvPr/>
        </p:nvSpPr>
        <p:spPr bwMode="auto">
          <a:xfrm>
            <a:off x="6683375" y="3910013"/>
            <a:ext cx="21336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</a:rPr>
              <a:t>un altro processo (</a:t>
            </a:r>
            <a:r>
              <a:rPr lang="en-US" sz="1600" u="sng">
                <a:solidFill>
                  <a:srgbClr val="F6B26B"/>
                </a:solidFill>
              </a:rPr>
              <a:t>secondo grado</a:t>
            </a:r>
            <a:r>
              <a:rPr lang="en-US" sz="1600">
                <a:solidFill>
                  <a:srgbClr val="FFFFFF"/>
                </a:solidFill>
              </a:rPr>
              <a:t>), davanti a un altro magistrato</a:t>
            </a:r>
          </a:p>
          <a:p>
            <a:pPr>
              <a:buSzPct val="25000"/>
            </a:pPr>
            <a:r>
              <a:rPr lang="en-US" sz="1600"/>
              <a:t>              </a:t>
            </a:r>
            <a:r>
              <a:rPr lang="en-US">
                <a:solidFill>
                  <a:srgbClr val="FFFFFF"/>
                </a:solidFill>
              </a:rPr>
              <a:t> =</a:t>
            </a:r>
          </a:p>
          <a:p>
            <a:pPr>
              <a:buSzPct val="25000"/>
            </a:pPr>
            <a:r>
              <a:rPr lang="en-US" sz="1800"/>
              <a:t>    </a:t>
            </a:r>
            <a:r>
              <a:rPr lang="en-US" sz="1600">
                <a:solidFill>
                  <a:srgbClr val="FFFFFF"/>
                </a:solidFill>
              </a:rPr>
              <a:t>altra sentenza</a:t>
            </a:r>
          </a:p>
        </p:txBody>
      </p:sp>
      <p:cxnSp>
        <p:nvCxnSpPr>
          <p:cNvPr id="50189" name="Shape 281"/>
          <p:cNvCxnSpPr>
            <a:cxnSpLocks noChangeShapeType="1"/>
            <a:endCxn id="50191" idx="3"/>
          </p:cNvCxnSpPr>
          <p:nvPr/>
        </p:nvCxnSpPr>
        <p:spPr bwMode="auto">
          <a:xfrm flipH="1">
            <a:off x="5557838" y="4532313"/>
            <a:ext cx="1212850" cy="7000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0190" name="Shape 283"/>
          <p:cNvSpPr>
            <a:spLocks noChangeArrowheads="1"/>
          </p:cNvSpPr>
          <p:nvPr/>
        </p:nvSpPr>
        <p:spPr bwMode="auto">
          <a:xfrm>
            <a:off x="5956300" y="4884738"/>
            <a:ext cx="984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100">
                <a:solidFill>
                  <a:srgbClr val="FFFFFF"/>
                </a:solidFill>
              </a:rPr>
              <a:t>contro la quale si può ricorrere</a:t>
            </a:r>
          </a:p>
        </p:txBody>
      </p:sp>
      <p:sp>
        <p:nvSpPr>
          <p:cNvPr id="50191" name="Shape 282"/>
          <p:cNvSpPr>
            <a:spLocks noChangeArrowheads="1"/>
          </p:cNvSpPr>
          <p:nvPr/>
        </p:nvSpPr>
        <p:spPr bwMode="auto">
          <a:xfrm>
            <a:off x="4298950" y="4884738"/>
            <a:ext cx="12588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alla </a:t>
            </a:r>
            <a:r>
              <a:rPr lang="en-US" sz="1600" u="sng">
                <a:solidFill>
                  <a:srgbClr val="FFFFFF"/>
                </a:solidFill>
              </a:rPr>
              <a:t>Corte</a:t>
            </a:r>
          </a:p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       </a:t>
            </a:r>
            <a:r>
              <a:rPr lang="en-US" sz="1600" u="sng">
                <a:solidFill>
                  <a:srgbClr val="FFFFFF"/>
                </a:solidFill>
              </a:rPr>
              <a:t>di        cassazione</a:t>
            </a:r>
          </a:p>
        </p:txBody>
      </p:sp>
      <p:cxnSp>
        <p:nvCxnSpPr>
          <p:cNvPr id="50192" name="Shape 284"/>
          <p:cNvCxnSpPr>
            <a:cxnSpLocks noChangeShapeType="1"/>
          </p:cNvCxnSpPr>
          <p:nvPr/>
        </p:nvCxnSpPr>
        <p:spPr bwMode="auto">
          <a:xfrm flipH="1">
            <a:off x="3970338" y="5395913"/>
            <a:ext cx="412750" cy="15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0193" name="Shape 285"/>
          <p:cNvSpPr>
            <a:spLocks noChangeArrowheads="1"/>
          </p:cNvSpPr>
          <p:nvPr/>
        </p:nvSpPr>
        <p:spPr bwMode="auto">
          <a:xfrm>
            <a:off x="2728913" y="5048250"/>
            <a:ext cx="1236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giudizio di </a:t>
            </a:r>
            <a:r>
              <a:rPr lang="en-US" sz="1600" u="sng">
                <a:solidFill>
                  <a:srgbClr val="F6B26B"/>
                </a:solidFill>
              </a:rPr>
              <a:t>terzo grado</a:t>
            </a:r>
          </a:p>
        </p:txBody>
      </p:sp>
      <p:cxnSp>
        <p:nvCxnSpPr>
          <p:cNvPr id="50194" name="Shape 286"/>
          <p:cNvCxnSpPr>
            <a:cxnSpLocks noChangeShapeType="1"/>
          </p:cNvCxnSpPr>
          <p:nvPr/>
        </p:nvCxnSpPr>
        <p:spPr bwMode="auto">
          <a:xfrm flipH="1">
            <a:off x="2474913" y="5395913"/>
            <a:ext cx="254000" cy="15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0195" name="Shape 287"/>
          <p:cNvSpPr>
            <a:spLocks noChangeArrowheads="1"/>
          </p:cNvSpPr>
          <p:nvPr/>
        </p:nvSpPr>
        <p:spPr bwMode="auto">
          <a:xfrm>
            <a:off x="525463" y="4286250"/>
            <a:ext cx="1949450" cy="2192338"/>
          </a:xfrm>
          <a:prstGeom prst="irregularSeal1">
            <a:avLst/>
          </a:prstGeom>
          <a:solidFill>
            <a:srgbClr val="93C47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sentenza passa in giudicato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92"/>
          <p:cNvSpPr txBox="1">
            <a:spLocks noChangeArrowheads="1"/>
          </p:cNvSpPr>
          <p:nvPr/>
        </p:nvSpPr>
        <p:spPr bwMode="auto">
          <a:xfrm>
            <a:off x="598488" y="620713"/>
            <a:ext cx="82216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3000" u="sng">
                <a:solidFill>
                  <a:srgbClr val="FFFFFF"/>
                </a:solidFill>
                <a:latin typeface="Roboto"/>
                <a:sym typeface="Roboto"/>
              </a:rPr>
              <a:t>I giudici in materia civile operano in </a:t>
            </a:r>
          </a:p>
          <a:p>
            <a:pPr>
              <a:buSzPct val="25000"/>
            </a:pPr>
            <a:r>
              <a:rPr lang="en-US" sz="3000">
                <a:solidFill>
                  <a:srgbClr val="FFFFFF"/>
                </a:solidFill>
                <a:latin typeface="Roboto"/>
                <a:sym typeface="Roboto"/>
              </a:rPr>
              <a:t>            </a:t>
            </a:r>
            <a:r>
              <a:rPr lang="en-US" sz="3000" u="sng">
                <a:solidFill>
                  <a:srgbClr val="FFFFFF"/>
                </a:solidFill>
                <a:latin typeface="Roboto"/>
                <a:sym typeface="Roboto"/>
              </a:rPr>
              <a:t>tre gradi processuali</a:t>
            </a:r>
          </a:p>
        </p:txBody>
      </p:sp>
      <p:sp>
        <p:nvSpPr>
          <p:cNvPr id="52226" name="Shape 293"/>
          <p:cNvSpPr txBox="1">
            <a:spLocks noChangeArrowheads="1"/>
          </p:cNvSpPr>
          <p:nvPr/>
        </p:nvSpPr>
        <p:spPr bwMode="auto">
          <a:xfrm>
            <a:off x="598488" y="1749425"/>
            <a:ext cx="8221662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Primo grado</a:t>
            </a:r>
          </a:p>
          <a:p>
            <a:endParaRPr lang="it-IT" sz="1800"/>
          </a:p>
        </p:txBody>
      </p:sp>
      <p:cxnSp>
        <p:nvCxnSpPr>
          <p:cNvPr id="52227" name="Shape 294"/>
          <p:cNvCxnSpPr>
            <a:cxnSpLocks noChangeShapeType="1"/>
          </p:cNvCxnSpPr>
          <p:nvPr/>
        </p:nvCxnSpPr>
        <p:spPr bwMode="auto">
          <a:xfrm>
            <a:off x="1652588" y="2235200"/>
            <a:ext cx="0" cy="37465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28" name="Shape 295"/>
          <p:cNvCxnSpPr>
            <a:cxnSpLocks noChangeShapeType="1"/>
          </p:cNvCxnSpPr>
          <p:nvPr/>
        </p:nvCxnSpPr>
        <p:spPr bwMode="auto">
          <a:xfrm>
            <a:off x="2438400" y="2098675"/>
            <a:ext cx="2805113" cy="4349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2229" name="Shape 296"/>
          <p:cNvSpPr>
            <a:spLocks noChangeArrowheads="1"/>
          </p:cNvSpPr>
          <p:nvPr/>
        </p:nvSpPr>
        <p:spPr bwMode="auto">
          <a:xfrm>
            <a:off x="865188" y="2660650"/>
            <a:ext cx="1573212" cy="436563"/>
          </a:xfrm>
          <a:prstGeom prst="roundRect">
            <a:avLst>
              <a:gd name="adj" fmla="val 14398"/>
            </a:avLst>
          </a:prstGeom>
          <a:solidFill>
            <a:srgbClr val="FFD9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 Giudice di pace</a:t>
            </a:r>
          </a:p>
        </p:txBody>
      </p:sp>
      <p:sp>
        <p:nvSpPr>
          <p:cNvPr id="52230" name="Shape 297"/>
          <p:cNvSpPr>
            <a:spLocks noChangeArrowheads="1"/>
          </p:cNvSpPr>
          <p:nvPr/>
        </p:nvSpPr>
        <p:spPr bwMode="auto">
          <a:xfrm>
            <a:off x="4889500" y="2660650"/>
            <a:ext cx="1574800" cy="436563"/>
          </a:xfrm>
          <a:prstGeom prst="roundRect">
            <a:avLst>
              <a:gd name="adj" fmla="val 14398"/>
            </a:avLst>
          </a:prstGeom>
          <a:solidFill>
            <a:srgbClr val="93C47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      Tribunale</a:t>
            </a:r>
          </a:p>
        </p:txBody>
      </p:sp>
      <p:sp>
        <p:nvSpPr>
          <p:cNvPr id="52231" name="Shape 298"/>
          <p:cNvSpPr>
            <a:spLocks noChangeArrowheads="1"/>
          </p:cNvSpPr>
          <p:nvPr/>
        </p:nvSpPr>
        <p:spPr bwMode="auto">
          <a:xfrm>
            <a:off x="598488" y="3095625"/>
            <a:ext cx="3241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si occupa delle cause di modico valore economico</a:t>
            </a:r>
          </a:p>
        </p:txBody>
      </p:sp>
      <p:sp>
        <p:nvSpPr>
          <p:cNvPr id="52232" name="Shape 299"/>
          <p:cNvSpPr>
            <a:spLocks noChangeArrowheads="1"/>
          </p:cNvSpPr>
          <p:nvPr/>
        </p:nvSpPr>
        <p:spPr bwMode="auto">
          <a:xfrm>
            <a:off x="4706938" y="3097213"/>
            <a:ext cx="36623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composto da tre giudici:</a:t>
            </a:r>
          </a:p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-opera con uno solo di essi nelle cause di minor valore economico</a:t>
            </a:r>
          </a:p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-opera con la sua composizione collegiale nelle altre cause</a:t>
            </a:r>
          </a:p>
        </p:txBody>
      </p:sp>
      <p:pic>
        <p:nvPicPr>
          <p:cNvPr id="52233" name="Shape 30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3762375"/>
            <a:ext cx="2589213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3"/>
          <p:cNvSpPr txBox="1">
            <a:spLocks noGrp="1"/>
          </p:cNvSpPr>
          <p:nvPr>
            <p:ph type="ctrTitle"/>
          </p:nvPr>
        </p:nvSpPr>
        <p:spPr>
          <a:xfrm>
            <a:off x="244475" y="206375"/>
            <a:ext cx="8054975" cy="1438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 Che cos’è la Magistratura ?</a:t>
            </a:r>
          </a:p>
        </p:txBody>
      </p:sp>
      <p:sp>
        <p:nvSpPr>
          <p:cNvPr id="17410" name="Shape 94"/>
          <p:cNvSpPr txBox="1">
            <a:spLocks noGrp="1"/>
          </p:cNvSpPr>
          <p:nvPr>
            <p:ph type="subTitle" idx="1"/>
          </p:nvPr>
        </p:nvSpPr>
        <p:spPr>
          <a:xfrm>
            <a:off x="377825" y="1735138"/>
            <a:ext cx="8221663" cy="1995487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 Organo dello Stato che accerta se le norme giuridiche siano state violate e applica le sanzioni previste attraverso una </a:t>
            </a:r>
            <a:r>
              <a:rPr lang="en-US" sz="2400" i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decisione finale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chiamata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sentenza.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Roboto"/>
              <a:cs typeface="Arial" charset="0"/>
              <a:sym typeface="Roboto"/>
            </a:endParaRPr>
          </a:p>
        </p:txBody>
      </p:sp>
      <p:sp>
        <p:nvSpPr>
          <p:cNvPr id="17411" name="Shape 95"/>
          <p:cNvSpPr txBox="1">
            <a:spLocks noChangeArrowheads="1"/>
          </p:cNvSpPr>
          <p:nvPr/>
        </p:nvSpPr>
        <p:spPr bwMode="auto">
          <a:xfrm>
            <a:off x="1922463" y="4271963"/>
            <a:ext cx="51323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formata da </a:t>
            </a:r>
            <a:r>
              <a:rPr lang="en-US" sz="2400" b="1">
                <a:solidFill>
                  <a:srgbClr val="FFE5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Magistrati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(Giudici e Pubblici Ministeri)</a:t>
            </a:r>
            <a:r>
              <a:rPr lang="en-US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cxnSp>
        <p:nvCxnSpPr>
          <p:cNvPr id="17412" name="Shape 96"/>
          <p:cNvCxnSpPr>
            <a:cxnSpLocks noChangeShapeType="1"/>
          </p:cNvCxnSpPr>
          <p:nvPr/>
        </p:nvCxnSpPr>
        <p:spPr bwMode="auto">
          <a:xfrm>
            <a:off x="4483100" y="3465513"/>
            <a:ext cx="11113" cy="763587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17413" name="Shape 97"/>
          <p:cNvCxnSpPr>
            <a:cxnSpLocks noChangeShapeType="1"/>
          </p:cNvCxnSpPr>
          <p:nvPr/>
        </p:nvCxnSpPr>
        <p:spPr bwMode="auto">
          <a:xfrm flipH="1">
            <a:off x="2503488" y="5116513"/>
            <a:ext cx="855662" cy="4270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17414" name="Shape 98"/>
          <p:cNvCxnSpPr>
            <a:cxnSpLocks noChangeShapeType="1"/>
          </p:cNvCxnSpPr>
          <p:nvPr/>
        </p:nvCxnSpPr>
        <p:spPr bwMode="auto">
          <a:xfrm>
            <a:off x="5084763" y="5116513"/>
            <a:ext cx="793750" cy="4413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17415" name="Shape 99"/>
          <p:cNvSpPr txBox="1">
            <a:spLocks noChangeArrowheads="1"/>
          </p:cNvSpPr>
          <p:nvPr/>
        </p:nvSpPr>
        <p:spPr bwMode="auto">
          <a:xfrm>
            <a:off x="244475" y="5324475"/>
            <a:ext cx="26781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Organi giudicanti  </a:t>
            </a:r>
          </a:p>
        </p:txBody>
      </p:sp>
      <p:sp>
        <p:nvSpPr>
          <p:cNvPr id="17416" name="Shape 100"/>
          <p:cNvSpPr txBox="1">
            <a:spLocks noChangeArrowheads="1"/>
          </p:cNvSpPr>
          <p:nvPr/>
        </p:nvSpPr>
        <p:spPr bwMode="auto">
          <a:xfrm>
            <a:off x="6034088" y="5246688"/>
            <a:ext cx="29384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</a:rPr>
              <a:t>Organi requirenti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05"/>
          <p:cNvSpPr txBox="1">
            <a:spLocks noChangeArrowheads="1"/>
          </p:cNvSpPr>
          <p:nvPr/>
        </p:nvSpPr>
        <p:spPr bwMode="auto">
          <a:xfrm>
            <a:off x="598488" y="406400"/>
            <a:ext cx="82216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Secondo grado</a:t>
            </a:r>
          </a:p>
        </p:txBody>
      </p:sp>
      <p:sp>
        <p:nvSpPr>
          <p:cNvPr id="54274" name="Shape 306"/>
          <p:cNvSpPr txBox="1">
            <a:spLocks noChangeArrowheads="1"/>
          </p:cNvSpPr>
          <p:nvPr/>
        </p:nvSpPr>
        <p:spPr bwMode="auto">
          <a:xfrm>
            <a:off x="598488" y="1068388"/>
            <a:ext cx="82216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2100">
                <a:solidFill>
                  <a:srgbClr val="FFFFFF"/>
                </a:solidFill>
                <a:latin typeface="Roboto"/>
                <a:sym typeface="Roboto"/>
              </a:rPr>
              <a:t>      </a:t>
            </a:r>
          </a:p>
          <a:p>
            <a:endParaRPr lang="it-IT" sz="1800"/>
          </a:p>
        </p:txBody>
      </p:sp>
      <p:cxnSp>
        <p:nvCxnSpPr>
          <p:cNvPr id="54275" name="Shape 307"/>
          <p:cNvCxnSpPr>
            <a:cxnSpLocks noChangeShapeType="1"/>
          </p:cNvCxnSpPr>
          <p:nvPr/>
        </p:nvCxnSpPr>
        <p:spPr bwMode="auto">
          <a:xfrm>
            <a:off x="1590675" y="920750"/>
            <a:ext cx="1588" cy="3730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4276" name="Shape 308"/>
          <p:cNvCxnSpPr>
            <a:cxnSpLocks noChangeShapeType="1"/>
          </p:cNvCxnSpPr>
          <p:nvPr/>
        </p:nvCxnSpPr>
        <p:spPr bwMode="auto">
          <a:xfrm>
            <a:off x="2720975" y="889000"/>
            <a:ext cx="2805113" cy="4365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4277" name="Shape 309"/>
          <p:cNvSpPr>
            <a:spLocks noChangeArrowheads="1"/>
          </p:cNvSpPr>
          <p:nvPr/>
        </p:nvSpPr>
        <p:spPr bwMode="auto">
          <a:xfrm>
            <a:off x="877888" y="1466850"/>
            <a:ext cx="1677987" cy="436563"/>
          </a:xfrm>
          <a:prstGeom prst="roundRect">
            <a:avLst>
              <a:gd name="adj" fmla="val 14398"/>
            </a:avLst>
          </a:prstGeom>
          <a:solidFill>
            <a:srgbClr val="93C47D"/>
          </a:solidFill>
          <a:ln w="9525">
            <a:solidFill>
              <a:srgbClr val="93C47D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      Tribunale</a:t>
            </a:r>
          </a:p>
        </p:txBody>
      </p:sp>
      <p:sp>
        <p:nvSpPr>
          <p:cNvPr id="54278" name="Shape 310"/>
          <p:cNvSpPr>
            <a:spLocks noChangeArrowheads="1"/>
          </p:cNvSpPr>
          <p:nvPr/>
        </p:nvSpPr>
        <p:spPr bwMode="auto">
          <a:xfrm>
            <a:off x="4983163" y="1466850"/>
            <a:ext cx="1679575" cy="436563"/>
          </a:xfrm>
          <a:prstGeom prst="roundRect">
            <a:avLst>
              <a:gd name="adj" fmla="val 14398"/>
            </a:avLst>
          </a:prstGeom>
          <a:solidFill>
            <a:srgbClr val="E066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  Corte d’appello</a:t>
            </a:r>
          </a:p>
        </p:txBody>
      </p:sp>
      <p:sp>
        <p:nvSpPr>
          <p:cNvPr id="54279" name="Shape 311"/>
          <p:cNvSpPr>
            <a:spLocks noChangeArrowheads="1"/>
          </p:cNvSpPr>
          <p:nvPr/>
        </p:nvSpPr>
        <p:spPr bwMode="auto">
          <a:xfrm>
            <a:off x="922338" y="1903413"/>
            <a:ext cx="2949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è competente per le cause decise dal Giudice di pace</a:t>
            </a:r>
          </a:p>
        </p:txBody>
      </p:sp>
      <p:sp>
        <p:nvSpPr>
          <p:cNvPr id="54280" name="Shape 312"/>
          <p:cNvSpPr>
            <a:spLocks noChangeArrowheads="1"/>
          </p:cNvSpPr>
          <p:nvPr/>
        </p:nvSpPr>
        <p:spPr bwMode="auto">
          <a:xfrm>
            <a:off x="4983163" y="1903413"/>
            <a:ext cx="29495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</a:rPr>
              <a:t>composta da tre giudici, opera per le cause decise dal Tribunale</a:t>
            </a:r>
          </a:p>
        </p:txBody>
      </p:sp>
      <p:pic>
        <p:nvPicPr>
          <p:cNvPr id="54281" name="Shape 3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2854325"/>
            <a:ext cx="33131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Shape 3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163" y="2854325"/>
            <a:ext cx="36131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319"/>
          <p:cNvSpPr txBox="1">
            <a:spLocks noChangeArrowheads="1"/>
          </p:cNvSpPr>
          <p:nvPr/>
        </p:nvSpPr>
        <p:spPr bwMode="auto">
          <a:xfrm>
            <a:off x="598488" y="296863"/>
            <a:ext cx="82216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Terzo grado</a:t>
            </a:r>
          </a:p>
        </p:txBody>
      </p:sp>
      <p:sp>
        <p:nvSpPr>
          <p:cNvPr id="56322" name="Shape 320"/>
          <p:cNvSpPr txBox="1">
            <a:spLocks noChangeArrowheads="1"/>
          </p:cNvSpPr>
          <p:nvPr/>
        </p:nvSpPr>
        <p:spPr bwMode="auto">
          <a:xfrm>
            <a:off x="598488" y="2035175"/>
            <a:ext cx="33829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composta da cinque membri (nove in casi di maggior rilievo)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-unica sede a Roma</a:t>
            </a:r>
          </a:p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-non può sindacare nel merito la sentenza del giudice precedente</a:t>
            </a:r>
          </a:p>
          <a:p>
            <a:endParaRPr lang="it-IT" sz="1800"/>
          </a:p>
        </p:txBody>
      </p:sp>
      <p:cxnSp>
        <p:nvCxnSpPr>
          <p:cNvPr id="56323" name="Shape 321"/>
          <p:cNvCxnSpPr>
            <a:cxnSpLocks noChangeShapeType="1"/>
          </p:cNvCxnSpPr>
          <p:nvPr/>
        </p:nvCxnSpPr>
        <p:spPr bwMode="auto">
          <a:xfrm>
            <a:off x="1271588" y="1049338"/>
            <a:ext cx="0" cy="46196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56324" name="Shape 322"/>
          <p:cNvSpPr>
            <a:spLocks noChangeArrowheads="1"/>
          </p:cNvSpPr>
          <p:nvPr/>
        </p:nvSpPr>
        <p:spPr bwMode="auto">
          <a:xfrm>
            <a:off x="687388" y="1511300"/>
            <a:ext cx="1824037" cy="523875"/>
          </a:xfrm>
          <a:prstGeom prst="roundRect">
            <a:avLst>
              <a:gd name="adj" fmla="val 14398"/>
            </a:avLst>
          </a:prstGeom>
          <a:solidFill>
            <a:srgbClr val="6D9EE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Corte di cassazione</a:t>
            </a:r>
          </a:p>
        </p:txBody>
      </p:sp>
      <p:pic>
        <p:nvPicPr>
          <p:cNvPr id="56325" name="Shape 3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2300288"/>
            <a:ext cx="47259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28"/>
          <p:cNvSpPr txBox="1">
            <a:spLocks noGrp="1"/>
          </p:cNvSpPr>
          <p:nvPr>
            <p:ph type="ctrTitle"/>
          </p:nvPr>
        </p:nvSpPr>
        <p:spPr>
          <a:xfrm>
            <a:off x="131763" y="-74613"/>
            <a:ext cx="8221662" cy="11191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Char char="●"/>
            </a:pPr>
            <a:r>
              <a:rPr lang="en-US" sz="30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Giurisdizione penale:</a:t>
            </a:r>
          </a:p>
        </p:txBody>
      </p:sp>
      <p:sp>
        <p:nvSpPr>
          <p:cNvPr id="58370" name="Shape 329"/>
          <p:cNvSpPr txBox="1">
            <a:spLocks noGrp="1"/>
          </p:cNvSpPr>
          <p:nvPr>
            <p:ph type="subTitle" idx="1"/>
          </p:nvPr>
        </p:nvSpPr>
        <p:spPr>
          <a:xfrm>
            <a:off x="460375" y="1044575"/>
            <a:ext cx="7988300" cy="1614488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accerta l’esistenza di un reato e applica le sanzioni previste</a:t>
            </a: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9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Il pubblico ministero chiede, a carico dell’imputato la pena che ritiene più idonea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= </a:t>
            </a:r>
            <a:r>
              <a:rPr lang="en-US" sz="19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ruolo di accusa     </a:t>
            </a:r>
            <a:r>
              <a:rPr lang="en-US" sz="1900">
                <a:solidFill>
                  <a:srgbClr val="000000"/>
                </a:solidFill>
                <a:latin typeface="Roboto"/>
                <a:cs typeface="Arial" charset="0"/>
                <a:sym typeface="Roboto"/>
              </a:rPr>
              <a:t>                                 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cs typeface="Arial" charset="0"/>
                <a:sym typeface="Roboto"/>
              </a:rPr>
              <a:t>                      </a:t>
            </a:r>
            <a:r>
              <a:rPr lang="en-US" sz="24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      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Roboto"/>
              <a:cs typeface="Arial" charset="0"/>
              <a:sym typeface="Roboto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Roboto"/>
              <a:cs typeface="Arial" charset="0"/>
              <a:sym typeface="Roboto"/>
            </a:endParaRPr>
          </a:p>
        </p:txBody>
      </p:sp>
      <p:sp>
        <p:nvSpPr>
          <p:cNvPr id="58371" name="Shape 333"/>
          <p:cNvSpPr txBox="1">
            <a:spLocks noChangeArrowheads="1"/>
          </p:cNvSpPr>
          <p:nvPr/>
        </p:nvSpPr>
        <p:spPr bwMode="auto">
          <a:xfrm>
            <a:off x="2857500" y="2500313"/>
            <a:ext cx="32813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81000">
              <a:buClr>
                <a:srgbClr val="FFFFFF"/>
              </a:buClr>
              <a:buSzPct val="100000"/>
              <a:buFontTx/>
              <a:buAutoNum type="arabicParenR"/>
            </a:pPr>
            <a:r>
              <a:rPr lang="en-US" sz="1900">
                <a:solidFill>
                  <a:srgbClr val="FFFFFF"/>
                </a:solidFill>
                <a:latin typeface="Roboto"/>
              </a:rPr>
              <a:t>Parti processuali </a:t>
            </a:r>
          </a:p>
        </p:txBody>
      </p:sp>
      <p:sp>
        <p:nvSpPr>
          <p:cNvPr id="58372" name="Shape 334"/>
          <p:cNvSpPr txBox="1">
            <a:spLocks noChangeArrowheads="1"/>
          </p:cNvSpPr>
          <p:nvPr/>
        </p:nvSpPr>
        <p:spPr bwMode="auto">
          <a:xfrm>
            <a:off x="428625" y="4643438"/>
            <a:ext cx="80914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900">
                <a:solidFill>
                  <a:srgbClr val="FFFFFF"/>
                </a:solidFill>
                <a:latin typeface="Roboto"/>
                <a:sym typeface="Roboto"/>
              </a:rPr>
              <a:t>2) il processo si conclude quando le parti formulano le loro richieste e il giudice esprime una sentenza</a:t>
            </a:r>
          </a:p>
        </p:txBody>
      </p:sp>
      <p:sp>
        <p:nvSpPr>
          <p:cNvPr id="58373" name="Shape 336"/>
          <p:cNvSpPr txBox="1">
            <a:spLocks noChangeArrowheads="1"/>
          </p:cNvSpPr>
          <p:nvPr/>
        </p:nvSpPr>
        <p:spPr bwMode="auto">
          <a:xfrm>
            <a:off x="342900" y="5427663"/>
            <a:ext cx="8221663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 applica </a:t>
            </a:r>
            <a:r>
              <a:rPr lang="en-US" sz="2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il diritto penale 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 l’insieme delle norme giuridiche che prevedono i reati e le relative pene.</a:t>
            </a: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2143125" y="2928938"/>
            <a:ext cx="1143000" cy="214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>
            <a:off x="142875" y="3000375"/>
            <a:ext cx="1857375" cy="642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  <a:sym typeface="Arial"/>
              </a:rPr>
              <a:t>Pubblico Ministero  (P.M.)</a:t>
            </a:r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4179094" y="3178969"/>
            <a:ext cx="3571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arrotondato 19"/>
          <p:cNvSpPr/>
          <p:nvPr/>
        </p:nvSpPr>
        <p:spPr>
          <a:xfrm>
            <a:off x="3571875" y="3429000"/>
            <a:ext cx="1428750" cy="500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  <a:sym typeface="Arial"/>
              </a:rPr>
              <a:t>Parte Civile </a:t>
            </a:r>
          </a:p>
        </p:txBody>
      </p:sp>
      <p:sp>
        <p:nvSpPr>
          <p:cNvPr id="58378" name="CasellaDiTesto 20"/>
          <p:cNvSpPr txBox="1">
            <a:spLocks noChangeArrowheads="1"/>
          </p:cNvSpPr>
          <p:nvPr/>
        </p:nvSpPr>
        <p:spPr bwMode="auto">
          <a:xfrm>
            <a:off x="3286125" y="4000500"/>
            <a:ext cx="2357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Roboto"/>
              </a:rPr>
              <a:t>Persona offesa dal reato 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5429250" y="2857500"/>
            <a:ext cx="1214438" cy="3571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arrotondato 23"/>
          <p:cNvSpPr/>
          <p:nvPr/>
        </p:nvSpPr>
        <p:spPr>
          <a:xfrm>
            <a:off x="6786563" y="3000375"/>
            <a:ext cx="1071562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  <a:sym typeface="Arial"/>
              </a:rPr>
              <a:t>Imputato</a:t>
            </a:r>
            <a:r>
              <a:rPr lang="it-IT" kern="0" dirty="0">
                <a:sym typeface="Arial"/>
              </a:rPr>
              <a:t> </a:t>
            </a:r>
          </a:p>
        </p:txBody>
      </p:sp>
      <p:sp>
        <p:nvSpPr>
          <p:cNvPr id="58381" name="CasellaDiTesto 24"/>
          <p:cNvSpPr txBox="1">
            <a:spLocks noChangeArrowheads="1"/>
          </p:cNvSpPr>
          <p:nvPr/>
        </p:nvSpPr>
        <p:spPr bwMode="auto">
          <a:xfrm>
            <a:off x="6429375" y="3643313"/>
            <a:ext cx="235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Roboto"/>
              </a:rPr>
              <a:t>Colui al quale viene riferito un fatto di reato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41"/>
          <p:cNvSpPr txBox="1">
            <a:spLocks noChangeArrowheads="1"/>
          </p:cNvSpPr>
          <p:nvPr/>
        </p:nvSpPr>
        <p:spPr bwMode="auto">
          <a:xfrm>
            <a:off x="5562600" y="1574800"/>
            <a:ext cx="36718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graphicFrame>
        <p:nvGraphicFramePr>
          <p:cNvPr id="342" name="Shape 342"/>
          <p:cNvGraphicFramePr>
            <a:graphicFrameLocks noGrp="1"/>
          </p:cNvGraphicFramePr>
          <p:nvPr/>
        </p:nvGraphicFramePr>
        <p:xfrm>
          <a:off x="420688" y="123825"/>
          <a:ext cx="8488362" cy="6226175"/>
        </p:xfrm>
        <a:graphic>
          <a:graphicData uri="http://schemas.openxmlformats.org/drawingml/2006/table">
            <a:tbl>
              <a:tblPr/>
              <a:tblGrid>
                <a:gridCol w="381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738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1. Sentenza di condanna</a:t>
                      </a:r>
                    </a:p>
                  </a:txBody>
                  <a:tcPr marL="68575" marR="68575" marT="91425" marB="91425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2. Sentenza di assoluzione</a:t>
                      </a:r>
                    </a:p>
                  </a:txBody>
                  <a:tcPr marL="68575" marR="68575" marT="91425" marB="914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La sentenza di condanna è, invece, pronunciata quando l’imputato risulta colpevole del reato contestatogli e, in tal caso, il giudice lo condanna anche al pagamento delle spese processuali.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La certezza di colpevolezza deve andare “al di là di ogni ragionevole dubbio”.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L’imputato da tale momento diviene colpevole.</a:t>
                      </a:r>
                    </a:p>
                  </a:txBody>
                  <a:tcPr marL="68575" marR="68575" marT="91425" marB="91425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  	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viene adottata quando: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il fatto non sussiste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l’imputato non lo ha commesso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il fatto non costituisce reato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il fatto non è previsto dalla legge come reato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il reato è stato commesso da persona non imputabile o non punibile per altra ragione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Roboto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manca, è insufficiente o contraddittoria la prova della colpevolezza dell’imputato</a:t>
                      </a:r>
                    </a:p>
                    <a:p>
                      <a:pPr marL="4318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boto"/>
                          <a:cs typeface="Arial" charset="0"/>
                          <a:sym typeface="Roboto"/>
                        </a:rPr>
                        <a:t> L’imputato da tale momento diviene innocente.</a:t>
                      </a:r>
                    </a:p>
                  </a:txBody>
                  <a:tcPr marL="68575" marR="68575" marT="91425" marB="914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347"/>
          <p:cNvSpPr txBox="1">
            <a:spLocks noChangeArrowheads="1"/>
          </p:cNvSpPr>
          <p:nvPr/>
        </p:nvSpPr>
        <p:spPr bwMode="auto">
          <a:xfrm>
            <a:off x="598488" y="436563"/>
            <a:ext cx="822166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SzPct val="25000"/>
            </a:pPr>
            <a:r>
              <a:rPr lang="en-US" sz="3000" u="sng">
                <a:solidFill>
                  <a:srgbClr val="FFFFFF"/>
                </a:solidFill>
                <a:latin typeface="Roboto"/>
                <a:sym typeface="Roboto"/>
              </a:rPr>
              <a:t>I giudici in materia penale operano </a:t>
            </a:r>
          </a:p>
          <a:p>
            <a:pPr>
              <a:buSzPct val="25000"/>
            </a:pPr>
            <a:r>
              <a:rPr lang="en-US" sz="3000">
                <a:solidFill>
                  <a:srgbClr val="FFFFFF"/>
                </a:solidFill>
                <a:latin typeface="Roboto"/>
                <a:sym typeface="Roboto"/>
              </a:rPr>
              <a:t>             </a:t>
            </a:r>
            <a:r>
              <a:rPr lang="en-US" sz="3000" u="sng">
                <a:solidFill>
                  <a:srgbClr val="FFFFFF"/>
                </a:solidFill>
                <a:latin typeface="Roboto"/>
                <a:sym typeface="Roboto"/>
              </a:rPr>
              <a:t>in tre gradi di giudizio</a:t>
            </a:r>
          </a:p>
        </p:txBody>
      </p:sp>
      <p:sp>
        <p:nvSpPr>
          <p:cNvPr id="62466" name="Shape 348"/>
          <p:cNvSpPr>
            <a:spLocks noChangeArrowheads="1"/>
          </p:cNvSpPr>
          <p:nvPr/>
        </p:nvSpPr>
        <p:spPr bwMode="auto">
          <a:xfrm>
            <a:off x="671513" y="3144838"/>
            <a:ext cx="1577975" cy="619125"/>
          </a:xfrm>
          <a:prstGeom prst="roundRect">
            <a:avLst>
              <a:gd name="adj" fmla="val 14398"/>
            </a:avLst>
          </a:prstGeom>
          <a:solidFill>
            <a:srgbClr val="FFD9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SzPct val="25000"/>
            </a:pPr>
            <a:r>
              <a:rPr lang="en-US"/>
              <a:t>Giudice di pace</a:t>
            </a:r>
          </a:p>
        </p:txBody>
      </p:sp>
      <p:sp>
        <p:nvSpPr>
          <p:cNvPr id="62467" name="Shape 349"/>
          <p:cNvSpPr>
            <a:spLocks noChangeArrowheads="1"/>
          </p:cNvSpPr>
          <p:nvPr/>
        </p:nvSpPr>
        <p:spPr bwMode="auto">
          <a:xfrm>
            <a:off x="542925" y="3763963"/>
            <a:ext cx="1889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Ha competenza per reati minori</a:t>
            </a:r>
          </a:p>
        </p:txBody>
      </p:sp>
      <p:sp>
        <p:nvSpPr>
          <p:cNvPr id="62468" name="Shape 350"/>
          <p:cNvSpPr>
            <a:spLocks noChangeArrowheads="1"/>
          </p:cNvSpPr>
          <p:nvPr/>
        </p:nvSpPr>
        <p:spPr bwMode="auto">
          <a:xfrm>
            <a:off x="2903538" y="3651250"/>
            <a:ext cx="1447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Composta da tre giudici</a:t>
            </a:r>
          </a:p>
        </p:txBody>
      </p:sp>
      <p:sp>
        <p:nvSpPr>
          <p:cNvPr id="62469" name="Shape 351"/>
          <p:cNvSpPr>
            <a:spLocks noChangeArrowheads="1"/>
          </p:cNvSpPr>
          <p:nvPr/>
        </p:nvSpPr>
        <p:spPr bwMode="auto">
          <a:xfrm>
            <a:off x="4429125" y="2500313"/>
            <a:ext cx="30781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chemeClr val="bg1"/>
                </a:solidFill>
                <a:latin typeface="Roboto"/>
                <a:sym typeface="Roboto"/>
              </a:rPr>
              <a:t>Composta da otto giudici</a:t>
            </a:r>
          </a:p>
          <a:p>
            <a:pPr algn="ctr">
              <a:buSzPct val="25000"/>
            </a:pPr>
            <a:r>
              <a:rPr lang="en-US" sz="1600">
                <a:solidFill>
                  <a:schemeClr val="bg1"/>
                </a:solidFill>
                <a:latin typeface="Roboto"/>
                <a:sym typeface="Roboto"/>
              </a:rPr>
              <a:t>(2 giudici togati </a:t>
            </a:r>
            <a:r>
              <a:rPr lang="it-IT" sz="1600">
                <a:solidFill>
                  <a:schemeClr val="bg1"/>
                </a:solidFill>
                <a:latin typeface="Roboto"/>
              </a:rPr>
              <a:t>+ 6 giudici popolari) </a:t>
            </a:r>
            <a:endParaRPr lang="en-US" sz="1600">
              <a:solidFill>
                <a:schemeClr val="bg1"/>
              </a:solidFill>
              <a:latin typeface="Roboto"/>
              <a:sym typeface="Roboto"/>
            </a:endParaRPr>
          </a:p>
        </p:txBody>
      </p:sp>
      <p:cxnSp>
        <p:nvCxnSpPr>
          <p:cNvPr id="62470" name="Shape 352"/>
          <p:cNvCxnSpPr>
            <a:cxnSpLocks noChangeShapeType="1"/>
          </p:cNvCxnSpPr>
          <p:nvPr/>
        </p:nvCxnSpPr>
        <p:spPr bwMode="auto">
          <a:xfrm>
            <a:off x="2249488" y="2011363"/>
            <a:ext cx="2751137" cy="2032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62471" name="Shape 353"/>
          <p:cNvCxnSpPr>
            <a:cxnSpLocks noChangeShapeType="1"/>
          </p:cNvCxnSpPr>
          <p:nvPr/>
        </p:nvCxnSpPr>
        <p:spPr bwMode="auto">
          <a:xfrm>
            <a:off x="2063750" y="2176463"/>
            <a:ext cx="839788" cy="63976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62472" name="Shape 354"/>
          <p:cNvCxnSpPr>
            <a:cxnSpLocks noChangeShapeType="1"/>
          </p:cNvCxnSpPr>
          <p:nvPr/>
        </p:nvCxnSpPr>
        <p:spPr bwMode="auto">
          <a:xfrm>
            <a:off x="1452563" y="2166938"/>
            <a:ext cx="17462" cy="84296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62473" name="Shape 355"/>
          <p:cNvSpPr txBox="1">
            <a:spLocks noChangeArrowheads="1"/>
          </p:cNvSpPr>
          <p:nvPr/>
        </p:nvSpPr>
        <p:spPr bwMode="auto">
          <a:xfrm>
            <a:off x="446088" y="1655763"/>
            <a:ext cx="26241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Primo grado</a:t>
            </a:r>
          </a:p>
        </p:txBody>
      </p:sp>
      <p:sp>
        <p:nvSpPr>
          <p:cNvPr id="62474" name="Shape 356"/>
          <p:cNvSpPr>
            <a:spLocks noChangeArrowheads="1"/>
          </p:cNvSpPr>
          <p:nvPr/>
        </p:nvSpPr>
        <p:spPr bwMode="auto">
          <a:xfrm>
            <a:off x="2903538" y="2946400"/>
            <a:ext cx="1447800" cy="65405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>
            <a:solidFill>
              <a:srgbClr val="6FA8DC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/>
              <a:t>Tribunale</a:t>
            </a:r>
          </a:p>
        </p:txBody>
      </p:sp>
      <p:sp>
        <p:nvSpPr>
          <p:cNvPr id="62475" name="Shape 357"/>
          <p:cNvSpPr>
            <a:spLocks noChangeArrowheads="1"/>
          </p:cNvSpPr>
          <p:nvPr/>
        </p:nvSpPr>
        <p:spPr bwMode="auto">
          <a:xfrm>
            <a:off x="5143500" y="1857375"/>
            <a:ext cx="1447800" cy="65405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Corte d’assise</a:t>
            </a:r>
          </a:p>
        </p:txBody>
      </p:sp>
      <p:pic>
        <p:nvPicPr>
          <p:cNvPr id="62476" name="Shape 3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96398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63"/>
          <p:cNvSpPr txBox="1">
            <a:spLocks noChangeArrowheads="1"/>
          </p:cNvSpPr>
          <p:nvPr/>
        </p:nvSpPr>
        <p:spPr bwMode="auto">
          <a:xfrm>
            <a:off x="2782888" y="2957513"/>
            <a:ext cx="21685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Opera per le cause giudicate dal Tribunale</a:t>
            </a:r>
          </a:p>
        </p:txBody>
      </p:sp>
      <p:sp>
        <p:nvSpPr>
          <p:cNvPr id="64514" name="Shape 364"/>
          <p:cNvSpPr txBox="1">
            <a:spLocks noChangeArrowheads="1"/>
          </p:cNvSpPr>
          <p:nvPr/>
        </p:nvSpPr>
        <p:spPr bwMode="auto">
          <a:xfrm>
            <a:off x="4951413" y="1931988"/>
            <a:ext cx="21685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Ha competenza per le cause decise in Corte d’assise</a:t>
            </a:r>
          </a:p>
        </p:txBody>
      </p:sp>
      <p:sp>
        <p:nvSpPr>
          <p:cNvPr id="64515" name="Shape 365"/>
          <p:cNvSpPr>
            <a:spLocks noChangeArrowheads="1"/>
          </p:cNvSpPr>
          <p:nvPr/>
        </p:nvSpPr>
        <p:spPr bwMode="auto">
          <a:xfrm>
            <a:off x="884238" y="2170113"/>
            <a:ext cx="1625600" cy="717550"/>
          </a:xfrm>
          <a:prstGeom prst="flowChartAlternateProcess">
            <a:avLst/>
          </a:prstGeom>
          <a:solidFill>
            <a:srgbClr val="6D9EE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SzPct val="25000"/>
            </a:pPr>
            <a:r>
              <a:rPr lang="en-US"/>
              <a:t>Tribunale</a:t>
            </a:r>
          </a:p>
        </p:txBody>
      </p:sp>
      <p:sp>
        <p:nvSpPr>
          <p:cNvPr id="64516" name="Shape 366"/>
          <p:cNvSpPr>
            <a:spLocks noChangeArrowheads="1"/>
          </p:cNvSpPr>
          <p:nvPr/>
        </p:nvSpPr>
        <p:spPr bwMode="auto">
          <a:xfrm>
            <a:off x="728663" y="2887663"/>
            <a:ext cx="19367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è competente per le cause decise dal Giudice di pace</a:t>
            </a:r>
          </a:p>
        </p:txBody>
      </p:sp>
      <p:cxnSp>
        <p:nvCxnSpPr>
          <p:cNvPr id="64517" name="Shape 367"/>
          <p:cNvCxnSpPr>
            <a:cxnSpLocks noChangeShapeType="1"/>
          </p:cNvCxnSpPr>
          <p:nvPr/>
        </p:nvCxnSpPr>
        <p:spPr bwMode="auto">
          <a:xfrm>
            <a:off x="2782888" y="906463"/>
            <a:ext cx="2168525" cy="6937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64518" name="Shape 368"/>
          <p:cNvCxnSpPr>
            <a:cxnSpLocks noChangeShapeType="1"/>
          </p:cNvCxnSpPr>
          <p:nvPr/>
        </p:nvCxnSpPr>
        <p:spPr bwMode="auto">
          <a:xfrm>
            <a:off x="2374900" y="1047750"/>
            <a:ext cx="1054100" cy="10509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64519" name="Shape 369"/>
          <p:cNvCxnSpPr>
            <a:cxnSpLocks noChangeShapeType="1"/>
          </p:cNvCxnSpPr>
          <p:nvPr/>
        </p:nvCxnSpPr>
        <p:spPr bwMode="auto">
          <a:xfrm>
            <a:off x="1697038" y="1047750"/>
            <a:ext cx="0" cy="99853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sp>
        <p:nvSpPr>
          <p:cNvPr id="64520" name="Shape 370"/>
          <p:cNvSpPr txBox="1">
            <a:spLocks noChangeArrowheads="1"/>
          </p:cNvSpPr>
          <p:nvPr/>
        </p:nvSpPr>
        <p:spPr bwMode="auto">
          <a:xfrm>
            <a:off x="630238" y="560388"/>
            <a:ext cx="24034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Secondo grado</a:t>
            </a:r>
          </a:p>
        </p:txBody>
      </p:sp>
      <p:sp>
        <p:nvSpPr>
          <p:cNvPr id="64521" name="Shape 371"/>
          <p:cNvSpPr>
            <a:spLocks noChangeArrowheads="1"/>
          </p:cNvSpPr>
          <p:nvPr/>
        </p:nvSpPr>
        <p:spPr bwMode="auto">
          <a:xfrm>
            <a:off x="3052763" y="2170113"/>
            <a:ext cx="1627187" cy="71755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/>
              <a:t>Corte d’appello</a:t>
            </a:r>
          </a:p>
        </p:txBody>
      </p:sp>
      <p:sp>
        <p:nvSpPr>
          <p:cNvPr id="64522" name="Shape 372"/>
          <p:cNvSpPr>
            <a:spLocks noChangeArrowheads="1"/>
          </p:cNvSpPr>
          <p:nvPr/>
        </p:nvSpPr>
        <p:spPr bwMode="auto">
          <a:xfrm>
            <a:off x="5113338" y="1214438"/>
            <a:ext cx="1625600" cy="71755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>
                <a:latin typeface="Roboto"/>
                <a:sym typeface="Roboto"/>
              </a:rPr>
              <a:t>Corte d’assise d’appello</a:t>
            </a:r>
          </a:p>
        </p:txBody>
      </p:sp>
      <p:pic>
        <p:nvPicPr>
          <p:cNvPr id="64523" name="Shape 3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3" y="3976688"/>
            <a:ext cx="40671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78"/>
          <p:cNvSpPr txBox="1">
            <a:spLocks noChangeArrowheads="1"/>
          </p:cNvSpPr>
          <p:nvPr/>
        </p:nvSpPr>
        <p:spPr bwMode="auto">
          <a:xfrm>
            <a:off x="5103813" y="2357438"/>
            <a:ext cx="380365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  <a:latin typeface="Roboto"/>
                <a:sym typeface="Roboto"/>
              </a:rPr>
              <a:t>Giudice di diritto e non di fatto</a:t>
            </a:r>
          </a:p>
        </p:txBody>
      </p:sp>
      <p:cxnSp>
        <p:nvCxnSpPr>
          <p:cNvPr id="66562" name="Shape 379"/>
          <p:cNvCxnSpPr>
            <a:cxnSpLocks noChangeShapeType="1"/>
          </p:cNvCxnSpPr>
          <p:nvPr/>
        </p:nvCxnSpPr>
        <p:spPr bwMode="auto">
          <a:xfrm>
            <a:off x="2790825" y="1414463"/>
            <a:ext cx="2481263" cy="4984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</p:cxnSp>
      <p:pic>
        <p:nvPicPr>
          <p:cNvPr id="66563" name="Shape 38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465388"/>
            <a:ext cx="4484688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Shape 381"/>
          <p:cNvSpPr txBox="1">
            <a:spLocks noChangeArrowheads="1"/>
          </p:cNvSpPr>
          <p:nvPr/>
        </p:nvSpPr>
        <p:spPr bwMode="auto">
          <a:xfrm>
            <a:off x="682625" y="863600"/>
            <a:ext cx="1882775" cy="550863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FF"/>
                </a:solidFill>
                <a:latin typeface="Roboto"/>
                <a:sym typeface="Roboto"/>
              </a:rPr>
              <a:t>Terzo grado</a:t>
            </a:r>
          </a:p>
        </p:txBody>
      </p:sp>
      <p:sp>
        <p:nvSpPr>
          <p:cNvPr id="66565" name="Shape 382"/>
          <p:cNvSpPr>
            <a:spLocks noChangeArrowheads="1"/>
          </p:cNvSpPr>
          <p:nvPr/>
        </p:nvSpPr>
        <p:spPr bwMode="auto">
          <a:xfrm>
            <a:off x="5573713" y="1484313"/>
            <a:ext cx="2274887" cy="7493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>
            <a:solidFill>
              <a:srgbClr val="F6B26B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en-US" sz="1800"/>
              <a:t>Corte di cassazione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87"/>
          <p:cNvSpPr txBox="1">
            <a:spLocks noGrp="1"/>
          </p:cNvSpPr>
          <p:nvPr>
            <p:ph type="subTitle" idx="1"/>
          </p:nvPr>
        </p:nvSpPr>
        <p:spPr>
          <a:xfrm>
            <a:off x="0" y="163513"/>
            <a:ext cx="5145088" cy="6530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 b="1">
                <a:solidFill>
                  <a:srgbClr val="FFFFFF"/>
                </a:solidFill>
                <a:latin typeface="Arial" charset="0"/>
                <a:cs typeface="Arial" charset="0"/>
              </a:rPr>
              <a:t>Soggetti del procedimento/processo penale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7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</a:rPr>
              <a:t>=è l'insieme di tutti i soggetti che hanno  poteri o facoltà nel corso delle indagini o delle fasi processuali: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-Giudice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-P.M. ( Pubblico Ministero)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-Polizia Giudiziaria (P.G)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-Indagato/imputato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-Danneggiato dal reato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-Responsabile civile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-Civilmente obbligato per la pena           pecuniaria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-Offeso dal reato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 sz="18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-Il difensore  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068888" y="109538"/>
            <a:ext cx="3997325" cy="65309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/>
          <a:lstStyle/>
          <a:p>
            <a:pPr indent="-7429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"/>
              <a:defRPr/>
            </a:pPr>
            <a:r>
              <a:rPr lang="en-US" sz="18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 Processuali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=è il soggetto nei cui confronti verrà assunta la decisione del giudice cioè la sentenza.      </a:t>
            </a:r>
          </a:p>
          <a:p>
            <a:pPr indent="-7429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"/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Si suddividono in Parti Necessarie e parti non necessarie (eventuali) :</a:t>
            </a:r>
          </a:p>
          <a:p>
            <a:pPr indent="-7429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Char char=""/>
              <a:defRPr/>
            </a:pPr>
            <a:endParaRPr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PARTI NECESSARIE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-PM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-Imputato + suo difensore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PARTI NON NECESSARIE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-parte civile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-responsabile civile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-civilmente obbligato per la pena pecuniaria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 rispettivi difensori </a:t>
            </a:r>
          </a:p>
        </p:txBody>
      </p:sp>
      <p:cxnSp>
        <p:nvCxnSpPr>
          <p:cNvPr id="68611" name="Shape 389"/>
          <p:cNvCxnSpPr>
            <a:cxnSpLocks noChangeShapeType="1"/>
          </p:cNvCxnSpPr>
          <p:nvPr/>
        </p:nvCxnSpPr>
        <p:spPr bwMode="auto">
          <a:xfrm>
            <a:off x="182563" y="684213"/>
            <a:ext cx="8778875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68612" name="Shape 390"/>
          <p:cNvCxnSpPr>
            <a:cxnSpLocks noChangeShapeType="1"/>
          </p:cNvCxnSpPr>
          <p:nvPr/>
        </p:nvCxnSpPr>
        <p:spPr bwMode="auto">
          <a:xfrm flipH="1">
            <a:off x="123825" y="31750"/>
            <a:ext cx="31750" cy="678021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68613" name="Shape 391"/>
          <p:cNvCxnSpPr>
            <a:cxnSpLocks noChangeShapeType="1"/>
          </p:cNvCxnSpPr>
          <p:nvPr/>
        </p:nvCxnSpPr>
        <p:spPr bwMode="auto">
          <a:xfrm rot="10800000" flipH="1">
            <a:off x="217488" y="6640513"/>
            <a:ext cx="4883150" cy="158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68614" name="Shape 392"/>
          <p:cNvCxnSpPr>
            <a:cxnSpLocks noChangeShapeType="1"/>
          </p:cNvCxnSpPr>
          <p:nvPr/>
        </p:nvCxnSpPr>
        <p:spPr bwMode="auto">
          <a:xfrm rot="10800000" flipH="1">
            <a:off x="171450" y="93663"/>
            <a:ext cx="4913313" cy="3016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397"/>
          <p:cNvSpPr txBox="1">
            <a:spLocks noGrp="1"/>
          </p:cNvSpPr>
          <p:nvPr>
            <p:ph type="ctrTitle"/>
          </p:nvPr>
        </p:nvSpPr>
        <p:spPr>
          <a:xfrm>
            <a:off x="558800" y="236538"/>
            <a:ext cx="7662863" cy="1117600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charset="0"/>
              <a:buChar char="●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</a:rPr>
              <a:t>Giurisdizione amministrativa: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0658" name="Shape 398"/>
          <p:cNvSpPr txBox="1">
            <a:spLocks noGrp="1"/>
          </p:cNvSpPr>
          <p:nvPr>
            <p:ph type="subTitle" idx="1"/>
          </p:nvPr>
        </p:nvSpPr>
        <p:spPr>
          <a:xfrm>
            <a:off x="115888" y="1584325"/>
            <a:ext cx="8934450" cy="5762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Arial" charset="0"/>
                <a:cs typeface="Arial" charset="0"/>
              </a:rPr>
              <a:t> riguarda controversie fra Privati e Pubblica Amministrazione (Stato e enti pubblici)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endParaRPr lang="it-IT">
              <a:solidFill>
                <a:srgbClr val="FFFFFF"/>
              </a:solidFill>
              <a:latin typeface="Roboto"/>
              <a:cs typeface="Arial" charset="0"/>
              <a:sym typeface="Roboto"/>
            </a:endParaRPr>
          </a:p>
        </p:txBody>
      </p:sp>
      <p:sp>
        <p:nvSpPr>
          <p:cNvPr id="70659" name="Shape 399"/>
          <p:cNvSpPr txBox="1">
            <a:spLocks noChangeArrowheads="1"/>
          </p:cNvSpPr>
          <p:nvPr/>
        </p:nvSpPr>
        <p:spPr bwMode="auto">
          <a:xfrm>
            <a:off x="777875" y="2390775"/>
            <a:ext cx="569118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70660" name="Shape 400"/>
          <p:cNvSpPr>
            <a:spLocks noChangeArrowheads="1"/>
          </p:cNvSpPr>
          <p:nvPr/>
        </p:nvSpPr>
        <p:spPr bwMode="auto">
          <a:xfrm>
            <a:off x="650875" y="2733675"/>
            <a:ext cx="2690813" cy="1243013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2A3990"/>
              </a:buClr>
              <a:buFont typeface="Arial" charset="0"/>
              <a:buNone/>
            </a:pPr>
            <a:r>
              <a:rPr lang="en-US"/>
              <a:t>Soggetto che ritiene un provvedimento della Pubblica Amministrazione ingiusto o lesivo dei propri intaressi  </a:t>
            </a:r>
          </a:p>
        </p:txBody>
      </p:sp>
      <p:sp>
        <p:nvSpPr>
          <p:cNvPr id="70661" name="Shape 401"/>
          <p:cNvSpPr>
            <a:spLocks noChangeArrowheads="1"/>
          </p:cNvSpPr>
          <p:nvPr/>
        </p:nvSpPr>
        <p:spPr bwMode="auto">
          <a:xfrm>
            <a:off x="3487738" y="3032125"/>
            <a:ext cx="2244725" cy="646113"/>
          </a:xfrm>
          <a:prstGeom prst="rightArrow">
            <a:avLst>
              <a:gd name="adj1" fmla="val 50000"/>
              <a:gd name="adj2" fmla="val 50102"/>
            </a:avLst>
          </a:prstGeom>
          <a:solidFill>
            <a:srgbClr val="93C47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chiede l’annullamento </a:t>
            </a:r>
          </a:p>
        </p:txBody>
      </p:sp>
      <p:sp>
        <p:nvSpPr>
          <p:cNvPr id="70662" name="Shape 402"/>
          <p:cNvSpPr>
            <a:spLocks noChangeArrowheads="1"/>
          </p:cNvSpPr>
          <p:nvPr/>
        </p:nvSpPr>
        <p:spPr bwMode="auto">
          <a:xfrm>
            <a:off x="5878513" y="2733675"/>
            <a:ext cx="2046287" cy="124301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/>
              <a:t>presenta ricorso al </a:t>
            </a:r>
            <a:r>
              <a:rPr lang="en-US" b="1"/>
              <a:t>Tribunale Amministrativo regionale (TAR)</a:t>
            </a:r>
          </a:p>
        </p:txBody>
      </p:sp>
      <p:sp>
        <p:nvSpPr>
          <p:cNvPr id="70663" name="Shape 403"/>
          <p:cNvSpPr txBox="1">
            <a:spLocks noChangeArrowheads="1"/>
          </p:cNvSpPr>
          <p:nvPr/>
        </p:nvSpPr>
        <p:spPr bwMode="auto">
          <a:xfrm>
            <a:off x="2525713" y="4903788"/>
            <a:ext cx="4922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</a:rPr>
              <a:t>apertura di un Processo Amministrativo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4" name="Shape 404"/>
          <p:cNvSpPr txBox="1">
            <a:spLocks noChangeArrowheads="1"/>
          </p:cNvSpPr>
          <p:nvPr/>
        </p:nvSpPr>
        <p:spPr bwMode="auto">
          <a:xfrm>
            <a:off x="381000" y="5505450"/>
            <a:ext cx="86693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 applica </a:t>
            </a:r>
            <a:r>
              <a:rPr lang="en-US" sz="2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il diritto amministrativo</a:t>
            </a:r>
            <a:r>
              <a:rPr lang="en-US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= l’insieme delle norme giuridiche che regolano l’organizzazione e il funzionamento degli enti pubblici</a:t>
            </a:r>
          </a:p>
        </p:txBody>
      </p:sp>
      <p:sp>
        <p:nvSpPr>
          <p:cNvPr id="70665" name="Shape 405"/>
          <p:cNvSpPr>
            <a:spLocks/>
          </p:cNvSpPr>
          <p:nvPr/>
        </p:nvSpPr>
        <p:spPr bwMode="auto">
          <a:xfrm rot="-5400000">
            <a:off x="3773487" y="141288"/>
            <a:ext cx="1254125" cy="8039100"/>
          </a:xfrm>
          <a:prstGeom prst="leftBrace">
            <a:avLst>
              <a:gd name="adj1" fmla="val 24988"/>
              <a:gd name="adj2" fmla="val 49324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2"/>
          <p:cNvSpPr txBox="1">
            <a:spLocks noGrp="1"/>
          </p:cNvSpPr>
          <p:nvPr>
            <p:ph type="ctrTitle"/>
          </p:nvPr>
        </p:nvSpPr>
        <p:spPr>
          <a:xfrm>
            <a:off x="785813" y="642938"/>
            <a:ext cx="4214812" cy="111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it-IT" sz="32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Parti Processuali 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571500" y="2000250"/>
            <a:ext cx="2571750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chemeClr val="bg2">
                    <a:lumMod val="50000"/>
                  </a:schemeClr>
                </a:solidFill>
                <a:sym typeface="Arial"/>
              </a:rPr>
              <a:t>Ricorrente</a:t>
            </a:r>
            <a:r>
              <a:rPr lang="it-IT" kern="0" dirty="0">
                <a:sym typeface="Arial"/>
              </a:rPr>
              <a:t>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786438" y="2000250"/>
            <a:ext cx="2143125" cy="714375"/>
          </a:xfrm>
          <a:prstGeom prst="roundRect">
            <a:avLst/>
          </a:prstGeom>
          <a:solidFill>
            <a:srgbClr val="FFD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kern="0">
                <a:solidFill>
                  <a:schemeClr val="bg2">
                    <a:lumMod val="50000"/>
                  </a:schemeClr>
                </a:solidFill>
                <a:sym typeface="Arial"/>
              </a:rPr>
              <a:t>Resistente</a:t>
            </a:r>
            <a:r>
              <a:rPr lang="it-IT" kern="0">
                <a:sym typeface="Arial"/>
              </a:rPr>
              <a:t> </a:t>
            </a:r>
            <a:endParaRPr lang="it-IT" kern="0" dirty="0">
              <a:sym typeface="Arial"/>
            </a:endParaRPr>
          </a:p>
        </p:txBody>
      </p:sp>
      <p:cxnSp>
        <p:nvCxnSpPr>
          <p:cNvPr id="10" name="Connettore 2 9"/>
          <p:cNvCxnSpPr>
            <a:stCxn id="5" idx="2"/>
          </p:cNvCxnSpPr>
          <p:nvPr/>
        </p:nvCxnSpPr>
        <p:spPr>
          <a:xfrm rot="5400000">
            <a:off x="1535113" y="3035300"/>
            <a:ext cx="642938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9" name="CasellaDiTesto 10"/>
          <p:cNvSpPr txBox="1">
            <a:spLocks noChangeArrowheads="1"/>
          </p:cNvSpPr>
          <p:nvPr/>
        </p:nvSpPr>
        <p:spPr bwMode="auto">
          <a:xfrm>
            <a:off x="642938" y="3429000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Chi presenta ricorso e dà inizio al processo </a:t>
            </a:r>
          </a:p>
        </p:txBody>
      </p:sp>
      <p:cxnSp>
        <p:nvCxnSpPr>
          <p:cNvPr id="13" name="Connettore 2 12"/>
          <p:cNvCxnSpPr>
            <a:stCxn id="6" idx="2"/>
          </p:cNvCxnSpPr>
          <p:nvPr/>
        </p:nvCxnSpPr>
        <p:spPr>
          <a:xfrm rot="5400000">
            <a:off x="6537325" y="3035300"/>
            <a:ext cx="64293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1" name="CasellaDiTesto 13"/>
          <p:cNvSpPr txBox="1">
            <a:spLocks noChangeArrowheads="1"/>
          </p:cNvSpPr>
          <p:nvPr/>
        </p:nvSpPr>
        <p:spPr bwMode="auto">
          <a:xfrm>
            <a:off x="5643563" y="33575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Roboto"/>
              </a:rPr>
              <a:t>Autorità amministrativa che ha emanato il provvedimento </a:t>
            </a:r>
          </a:p>
        </p:txBody>
      </p:sp>
      <p:pic>
        <p:nvPicPr>
          <p:cNvPr id="72712" name="Picture 2" descr="Risultati immagini per giurisdizione amministra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357688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ttore 2 21"/>
          <p:cNvCxnSpPr/>
          <p:nvPr/>
        </p:nvCxnSpPr>
        <p:spPr>
          <a:xfrm>
            <a:off x="3286125" y="2357438"/>
            <a:ext cx="2428875" cy="1587"/>
          </a:xfrm>
          <a:prstGeom prst="straightConnector1">
            <a:avLst/>
          </a:prstGeom>
          <a:ln w="50800">
            <a:solidFill>
              <a:srgbClr val="C00000">
                <a:alpha val="71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5"/>
          <p:cNvSpPr txBox="1">
            <a:spLocks noGrp="1"/>
          </p:cNvSpPr>
          <p:nvPr>
            <p:ph type="ctrTitle"/>
          </p:nvPr>
        </p:nvSpPr>
        <p:spPr>
          <a:xfrm>
            <a:off x="1557338" y="557213"/>
            <a:ext cx="6942137" cy="111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Ruolo dei Magistrati </a:t>
            </a:r>
          </a:p>
        </p:txBody>
      </p:sp>
      <p:sp>
        <p:nvSpPr>
          <p:cNvPr id="19458" name="Shape 106"/>
          <p:cNvSpPr txBox="1">
            <a:spLocks noGrp="1"/>
          </p:cNvSpPr>
          <p:nvPr>
            <p:ph type="subTitle" idx="1"/>
          </p:nvPr>
        </p:nvSpPr>
        <p:spPr>
          <a:xfrm>
            <a:off x="438150" y="1676400"/>
            <a:ext cx="7942263" cy="13557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 Magistrati svolgono una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funzione giurisdizionale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che consiste nell’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amministrare la giustizia in nome del popolo.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60425" y="2851150"/>
            <a:ext cx="6942138" cy="3017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funzione dei magistrati si caratterizza per alcuni aspetti: </a:t>
            </a:r>
          </a:p>
          <a:p>
            <a:pPr marL="457200" indent="-3619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Char char="-"/>
              <a:defRPr/>
            </a:pPr>
            <a:r>
              <a:rPr lang="en-US" sz="21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hanno il dovere di risolvere una controversia sottoposta al loro giudizio attraverso una decisione finale denominata sentenza </a:t>
            </a:r>
          </a:p>
          <a:p>
            <a:pPr marL="457200" indent="-3619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Char char="-"/>
              <a:defRPr/>
            </a:pPr>
            <a:r>
              <a:rPr lang="en-US" sz="21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devono attenersi alle norme </a:t>
            </a:r>
          </a:p>
          <a:p>
            <a:pPr marL="457200" indent="-3619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Char char="-"/>
              <a:defRPr/>
            </a:pPr>
            <a:r>
              <a:rPr lang="en-US" sz="21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devono essere imparziali nello svolgimento delle loro funzioni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410"/>
          <p:cNvSpPr txBox="1">
            <a:spLocks noGrp="1"/>
          </p:cNvSpPr>
          <p:nvPr>
            <p:ph type="ctrTitle"/>
          </p:nvPr>
        </p:nvSpPr>
        <p:spPr>
          <a:xfrm>
            <a:off x="600075" y="627063"/>
            <a:ext cx="1966913" cy="509587"/>
          </a:xfrm>
          <a:ln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Primo Grado </a:t>
            </a:r>
          </a:p>
        </p:txBody>
      </p:sp>
      <p:sp>
        <p:nvSpPr>
          <p:cNvPr id="73730" name="Shape 411"/>
          <p:cNvSpPr txBox="1">
            <a:spLocks noGrp="1"/>
          </p:cNvSpPr>
          <p:nvPr>
            <p:ph type="subTitle" idx="1"/>
          </p:nvPr>
        </p:nvSpPr>
        <p:spPr>
          <a:xfrm>
            <a:off x="4471988" y="593725"/>
            <a:ext cx="2139950" cy="576263"/>
          </a:xfrm>
          <a:ln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Secondo Grado </a:t>
            </a:r>
          </a:p>
        </p:txBody>
      </p:sp>
      <p:sp>
        <p:nvSpPr>
          <p:cNvPr id="73731" name="Shape 412"/>
          <p:cNvSpPr txBox="1">
            <a:spLocks noChangeArrowheads="1"/>
          </p:cNvSpPr>
          <p:nvPr/>
        </p:nvSpPr>
        <p:spPr bwMode="auto">
          <a:xfrm>
            <a:off x="496888" y="1633538"/>
            <a:ext cx="33289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US" sz="1800" u="sng">
                <a:solidFill>
                  <a:srgbClr val="FFFFFF"/>
                </a:solidFill>
                <a:latin typeface="Roboto"/>
                <a:sym typeface="Roboto"/>
              </a:rPr>
              <a:t>Tribunale Amministrativo Regionale ( TAR):</a:t>
            </a: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US" sz="1800">
                <a:solidFill>
                  <a:srgbClr val="FFFFFF"/>
                </a:solidFill>
                <a:latin typeface="Roboto"/>
                <a:sym typeface="Roboto"/>
              </a:rPr>
              <a:t>organo statale che ha sede in ogni capoluogo di Regione </a:t>
            </a:r>
            <a:r>
              <a:rPr lang="en-US" sz="1800">
                <a:solidFill>
                  <a:srgbClr val="434343"/>
                </a:solidFill>
                <a:latin typeface="Roboto"/>
                <a:sym typeface="Roboto"/>
              </a:rPr>
              <a:t> </a:t>
            </a:r>
          </a:p>
          <a:p>
            <a:endParaRPr lang="it-IT"/>
          </a:p>
        </p:txBody>
      </p:sp>
      <p:sp>
        <p:nvSpPr>
          <p:cNvPr id="73732" name="Shape 413"/>
          <p:cNvSpPr txBox="1">
            <a:spLocks noChangeArrowheads="1"/>
          </p:cNvSpPr>
          <p:nvPr/>
        </p:nvSpPr>
        <p:spPr bwMode="auto">
          <a:xfrm>
            <a:off x="4791075" y="2270125"/>
            <a:ext cx="40497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organo di consulenza giuridico-amministrativa</a:t>
            </a:r>
            <a:r>
              <a:rPr lang="en-US" sz="1800"/>
              <a:t> </a:t>
            </a:r>
          </a:p>
        </p:txBody>
      </p:sp>
      <p:sp>
        <p:nvSpPr>
          <p:cNvPr id="73733" name="Shape 414"/>
          <p:cNvSpPr txBox="1">
            <a:spLocks noChangeArrowheads="1"/>
          </p:cNvSpPr>
          <p:nvPr/>
        </p:nvSpPr>
        <p:spPr bwMode="auto">
          <a:xfrm>
            <a:off x="5700713" y="1785938"/>
            <a:ext cx="19812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 u="sng">
                <a:solidFill>
                  <a:srgbClr val="FFFFFF"/>
                </a:solidFill>
              </a:rPr>
              <a:t>Consiglio di Stato</a:t>
            </a:r>
            <a:r>
              <a:rPr lang="en-US" sz="1800"/>
              <a:t> </a:t>
            </a:r>
          </a:p>
        </p:txBody>
      </p:sp>
      <p:pic>
        <p:nvPicPr>
          <p:cNvPr id="73734" name="Shape 4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3159125"/>
            <a:ext cx="434181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Shape 4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3095625"/>
            <a:ext cx="40497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Shape 417"/>
          <p:cNvSpPr txBox="1">
            <a:spLocks noChangeArrowheads="1"/>
          </p:cNvSpPr>
          <p:nvPr/>
        </p:nvSpPr>
        <p:spPr bwMode="auto">
          <a:xfrm>
            <a:off x="131763" y="5427663"/>
            <a:ext cx="43402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1600">
                <a:solidFill>
                  <a:srgbClr val="FFFFFF"/>
                </a:solidFill>
              </a:rPr>
              <a:t>TAR Emilia-Romagna    </a:t>
            </a:r>
          </a:p>
          <a:p>
            <a:r>
              <a:rPr lang="en-US" sz="1600">
                <a:solidFill>
                  <a:srgbClr val="FFFFFF"/>
                </a:solidFill>
              </a:rPr>
              <a:t>(Bologna)   </a:t>
            </a:r>
          </a:p>
        </p:txBody>
      </p:sp>
      <p:sp>
        <p:nvSpPr>
          <p:cNvPr id="73737" name="Shape 418"/>
          <p:cNvSpPr txBox="1">
            <a:spLocks noChangeArrowheads="1"/>
          </p:cNvSpPr>
          <p:nvPr/>
        </p:nvSpPr>
        <p:spPr bwMode="auto">
          <a:xfrm>
            <a:off x="4759325" y="4927600"/>
            <a:ext cx="2998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1600">
                <a:solidFill>
                  <a:srgbClr val="FFFFFF"/>
                </a:solidFill>
              </a:rPr>
              <a:t>Palazzo Spada a Roma ( sede del consiglio di Stato) </a:t>
            </a:r>
          </a:p>
        </p:txBody>
      </p:sp>
      <p:cxnSp>
        <p:nvCxnSpPr>
          <p:cNvPr id="73738" name="Shape 419"/>
          <p:cNvCxnSpPr>
            <a:cxnSpLocks noChangeShapeType="1"/>
            <a:stCxn id="73729" idx="2"/>
          </p:cNvCxnSpPr>
          <p:nvPr/>
        </p:nvCxnSpPr>
        <p:spPr bwMode="auto">
          <a:xfrm flipH="1">
            <a:off x="1581150" y="1136650"/>
            <a:ext cx="1588" cy="64611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73739" name="Shape 420"/>
          <p:cNvCxnSpPr>
            <a:cxnSpLocks noChangeShapeType="1"/>
            <a:stCxn id="73730" idx="2"/>
            <a:endCxn id="73733" idx="0"/>
          </p:cNvCxnSpPr>
          <p:nvPr/>
        </p:nvCxnSpPr>
        <p:spPr bwMode="auto">
          <a:xfrm>
            <a:off x="5541963" y="1169988"/>
            <a:ext cx="1147762" cy="61595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425"/>
          <p:cNvSpPr txBox="1">
            <a:spLocks noGrp="1"/>
          </p:cNvSpPr>
          <p:nvPr>
            <p:ph type="ctrTitle"/>
          </p:nvPr>
        </p:nvSpPr>
        <p:spPr>
          <a:xfrm>
            <a:off x="0" y="2195513"/>
            <a:ext cx="9144000" cy="111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sz="7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Grazie per l’attenzione !</a:t>
            </a:r>
            <a:r>
              <a:rPr lang="en-US" sz="96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sp>
        <p:nvSpPr>
          <p:cNvPr id="75778" name="Shape 426"/>
          <p:cNvSpPr txBox="1">
            <a:spLocks noGrp="1"/>
          </p:cNvSpPr>
          <p:nvPr>
            <p:ph type="subTitle" idx="1"/>
          </p:nvPr>
        </p:nvSpPr>
        <p:spPr>
          <a:xfrm>
            <a:off x="6429375" y="3857625"/>
            <a:ext cx="2465388" cy="577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i="1" u="sng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A cura di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:                    Bastia Benedetta, Gardinali Anna, Mariani Elisa, Montanini Alessia, Verde Greta.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              classe 2E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2"/>
          <p:cNvSpPr txBox="1">
            <a:spLocks noGrp="1"/>
          </p:cNvSpPr>
          <p:nvPr>
            <p:ph type="ctrTitle"/>
          </p:nvPr>
        </p:nvSpPr>
        <p:spPr>
          <a:xfrm>
            <a:off x="2906713" y="203200"/>
            <a:ext cx="2841625" cy="111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b="1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Magistrati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sp>
        <p:nvSpPr>
          <p:cNvPr id="21506" name="Shape 113"/>
          <p:cNvSpPr txBox="1">
            <a:spLocks noGrp="1"/>
          </p:cNvSpPr>
          <p:nvPr>
            <p:ph type="subTitle" idx="1"/>
          </p:nvPr>
        </p:nvSpPr>
        <p:spPr>
          <a:xfrm>
            <a:off x="768350" y="3144838"/>
            <a:ext cx="2841625" cy="573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Giudici Straordinari </a:t>
            </a:r>
          </a:p>
        </p:txBody>
      </p:sp>
      <p:sp>
        <p:nvSpPr>
          <p:cNvPr id="21507" name="Shape 114"/>
          <p:cNvSpPr txBox="1">
            <a:spLocks noChangeArrowheads="1"/>
          </p:cNvSpPr>
          <p:nvPr/>
        </p:nvSpPr>
        <p:spPr bwMode="auto">
          <a:xfrm>
            <a:off x="5654675" y="3144838"/>
            <a:ext cx="31686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>
                <a:solidFill>
                  <a:srgbClr val="FFFFFF"/>
                </a:solidFill>
              </a:rPr>
              <a:t>Giudici Speciali </a:t>
            </a:r>
          </a:p>
        </p:txBody>
      </p:sp>
      <p:cxnSp>
        <p:nvCxnSpPr>
          <p:cNvPr id="21508" name="Shape 115"/>
          <p:cNvCxnSpPr>
            <a:cxnSpLocks noChangeShapeType="1"/>
          </p:cNvCxnSpPr>
          <p:nvPr/>
        </p:nvCxnSpPr>
        <p:spPr bwMode="auto">
          <a:xfrm flipH="1">
            <a:off x="4005263" y="1462088"/>
            <a:ext cx="7937" cy="4191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1509" name="Shape 116"/>
          <p:cNvSpPr txBox="1">
            <a:spLocks noChangeArrowheads="1"/>
          </p:cNvSpPr>
          <p:nvPr/>
        </p:nvSpPr>
        <p:spPr bwMode="auto">
          <a:xfrm>
            <a:off x="509588" y="1881188"/>
            <a:ext cx="69977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giudici disciplinati dalle norme dell’ordinamento giudiziario, che operano nei diversi gradi di giudizio di materia civile,penale e amministrativa. </a:t>
            </a:r>
          </a:p>
        </p:txBody>
      </p:sp>
      <p:cxnSp>
        <p:nvCxnSpPr>
          <p:cNvPr id="21510" name="Shape 117"/>
          <p:cNvCxnSpPr>
            <a:cxnSpLocks noChangeShapeType="1"/>
          </p:cNvCxnSpPr>
          <p:nvPr/>
        </p:nvCxnSpPr>
        <p:spPr bwMode="auto">
          <a:xfrm flipH="1">
            <a:off x="1801813" y="2851150"/>
            <a:ext cx="1417637" cy="35083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1511" name="Shape 118"/>
          <p:cNvCxnSpPr>
            <a:cxnSpLocks noChangeShapeType="1"/>
          </p:cNvCxnSpPr>
          <p:nvPr/>
        </p:nvCxnSpPr>
        <p:spPr bwMode="auto">
          <a:xfrm>
            <a:off x="4968875" y="2868613"/>
            <a:ext cx="1450975" cy="2428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1512" name="Shape 119"/>
          <p:cNvSpPr txBox="1">
            <a:spLocks noChangeArrowheads="1"/>
          </p:cNvSpPr>
          <p:nvPr/>
        </p:nvSpPr>
        <p:spPr bwMode="auto">
          <a:xfrm>
            <a:off x="684213" y="3703638"/>
            <a:ext cx="30099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erano nominati per decidere una determinata controversia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908550" y="3703638"/>
            <a:ext cx="3821113" cy="2916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venivano istituiti allo scopo di esaminare particolari materie, indicate dalla legge, nelle quali possedevano un elevato grado di competenza tecnica.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Consiglio di Stato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Corte dei Conti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Tribunali Militari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5"/>
          <p:cNvSpPr txBox="1">
            <a:spLocks noGrp="1"/>
          </p:cNvSpPr>
          <p:nvPr>
            <p:ph type="ctrTitle"/>
          </p:nvPr>
        </p:nvSpPr>
        <p:spPr>
          <a:xfrm>
            <a:off x="347663" y="319088"/>
            <a:ext cx="8223250" cy="111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Funzioni dei Magistrati </a:t>
            </a:r>
          </a:p>
        </p:txBody>
      </p:sp>
      <p:sp>
        <p:nvSpPr>
          <p:cNvPr id="23554" name="Shape 126"/>
          <p:cNvSpPr txBox="1">
            <a:spLocks noGrp="1"/>
          </p:cNvSpPr>
          <p:nvPr>
            <p:ph type="subTitle" idx="1"/>
          </p:nvPr>
        </p:nvSpPr>
        <p:spPr>
          <a:xfrm>
            <a:off x="460375" y="1514475"/>
            <a:ext cx="8223250" cy="5762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 giudici si distinguono tra loro solo per le diverse funzioni esercitate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cxnSp>
        <p:nvCxnSpPr>
          <p:cNvPr id="23555" name="Shape 127"/>
          <p:cNvCxnSpPr>
            <a:cxnSpLocks noChangeShapeType="1"/>
          </p:cNvCxnSpPr>
          <p:nvPr/>
        </p:nvCxnSpPr>
        <p:spPr bwMode="auto">
          <a:xfrm flipH="1">
            <a:off x="2309813" y="2095500"/>
            <a:ext cx="1558925" cy="13811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3556" name="Shape 128"/>
          <p:cNvCxnSpPr>
            <a:cxnSpLocks noChangeShapeType="1"/>
          </p:cNvCxnSpPr>
          <p:nvPr/>
        </p:nvCxnSpPr>
        <p:spPr bwMode="auto">
          <a:xfrm flipH="1">
            <a:off x="3654425" y="2095500"/>
            <a:ext cx="203200" cy="22145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3557" name="Shape 129"/>
          <p:cNvCxnSpPr>
            <a:cxnSpLocks noChangeShapeType="1"/>
          </p:cNvCxnSpPr>
          <p:nvPr/>
        </p:nvCxnSpPr>
        <p:spPr bwMode="auto">
          <a:xfrm>
            <a:off x="3868738" y="2119313"/>
            <a:ext cx="1370012" cy="163036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3558" name="Shape 130"/>
          <p:cNvCxnSpPr>
            <a:cxnSpLocks noChangeShapeType="1"/>
          </p:cNvCxnSpPr>
          <p:nvPr/>
        </p:nvCxnSpPr>
        <p:spPr bwMode="auto">
          <a:xfrm>
            <a:off x="3868738" y="2095500"/>
            <a:ext cx="2454275" cy="6064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3559" name="Shape 131"/>
          <p:cNvSpPr txBox="1">
            <a:spLocks noChangeArrowheads="1"/>
          </p:cNvSpPr>
          <p:nvPr/>
        </p:nvSpPr>
        <p:spPr bwMode="auto">
          <a:xfrm>
            <a:off x="531813" y="3249613"/>
            <a:ext cx="1778000" cy="3937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FFFFFF"/>
                </a:solidFill>
              </a:rPr>
              <a:t>Funzione giudicante</a:t>
            </a:r>
            <a:r>
              <a:rPr lang="en-US"/>
              <a:t> </a:t>
            </a:r>
          </a:p>
        </p:txBody>
      </p:sp>
      <p:sp>
        <p:nvSpPr>
          <p:cNvPr id="23560" name="Shape 132"/>
          <p:cNvSpPr txBox="1">
            <a:spLocks noChangeArrowheads="1"/>
          </p:cNvSpPr>
          <p:nvPr/>
        </p:nvSpPr>
        <p:spPr bwMode="auto">
          <a:xfrm>
            <a:off x="2738438" y="4310063"/>
            <a:ext cx="1778000" cy="3937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FFFFFF"/>
                </a:solidFill>
              </a:rPr>
              <a:t>Funzione requirente</a:t>
            </a:r>
            <a:r>
              <a:rPr lang="en-US"/>
              <a:t> </a:t>
            </a:r>
          </a:p>
        </p:txBody>
      </p:sp>
      <p:sp>
        <p:nvSpPr>
          <p:cNvPr id="23561" name="Shape 133"/>
          <p:cNvSpPr txBox="1">
            <a:spLocks noChangeArrowheads="1"/>
          </p:cNvSpPr>
          <p:nvPr/>
        </p:nvSpPr>
        <p:spPr bwMode="auto">
          <a:xfrm>
            <a:off x="4857750" y="3778250"/>
            <a:ext cx="2036763" cy="341313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FFFFFF"/>
                </a:solidFill>
              </a:rPr>
              <a:t>Funzione di legittimità </a:t>
            </a:r>
          </a:p>
        </p:txBody>
      </p:sp>
      <p:sp>
        <p:nvSpPr>
          <p:cNvPr id="23562" name="Shape 134"/>
          <p:cNvSpPr txBox="1">
            <a:spLocks noChangeArrowheads="1"/>
          </p:cNvSpPr>
          <p:nvPr/>
        </p:nvSpPr>
        <p:spPr bwMode="auto">
          <a:xfrm>
            <a:off x="6323013" y="2497138"/>
            <a:ext cx="1654175" cy="3937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FFFFFF"/>
                </a:solidFill>
              </a:rPr>
              <a:t>Funzione di merito </a:t>
            </a:r>
          </a:p>
        </p:txBody>
      </p:sp>
      <p:sp>
        <p:nvSpPr>
          <p:cNvPr id="23563" name="Shape 135"/>
          <p:cNvSpPr txBox="1">
            <a:spLocks noChangeArrowheads="1"/>
          </p:cNvSpPr>
          <p:nvPr/>
        </p:nvSpPr>
        <p:spPr bwMode="auto">
          <a:xfrm>
            <a:off x="261938" y="3663950"/>
            <a:ext cx="23701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</a:rPr>
              <a:t>consiste nel compito di risolvere controversie</a:t>
            </a:r>
            <a:r>
              <a:rPr lang="en-US"/>
              <a:t> </a:t>
            </a:r>
          </a:p>
        </p:txBody>
      </p:sp>
      <p:sp>
        <p:nvSpPr>
          <p:cNvPr id="23564" name="Shape 136"/>
          <p:cNvSpPr txBox="1">
            <a:spLocks noChangeArrowheads="1"/>
          </p:cNvSpPr>
          <p:nvPr/>
        </p:nvSpPr>
        <p:spPr bwMode="auto">
          <a:xfrm>
            <a:off x="2047875" y="4802188"/>
            <a:ext cx="34178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</a:rPr>
              <a:t>consiste nella raccolta di prove a carico dell’imputato e nella rappresentanza dello Stato nell’azione penale </a:t>
            </a:r>
          </a:p>
        </p:txBody>
      </p:sp>
      <p:sp>
        <p:nvSpPr>
          <p:cNvPr id="23565" name="Shape 137"/>
          <p:cNvSpPr txBox="1">
            <a:spLocks noChangeArrowheads="1"/>
          </p:cNvSpPr>
          <p:nvPr/>
        </p:nvSpPr>
        <p:spPr bwMode="auto">
          <a:xfrm>
            <a:off x="4622800" y="4148138"/>
            <a:ext cx="25066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</a:rPr>
              <a:t>controllo della corretta applicazione delle leggi </a:t>
            </a:r>
          </a:p>
        </p:txBody>
      </p:sp>
      <p:sp>
        <p:nvSpPr>
          <p:cNvPr id="23566" name="Shape 138"/>
          <p:cNvSpPr txBox="1">
            <a:spLocks noChangeArrowheads="1"/>
          </p:cNvSpPr>
          <p:nvPr/>
        </p:nvSpPr>
        <p:spPr bwMode="auto">
          <a:xfrm>
            <a:off x="5795963" y="2943225"/>
            <a:ext cx="27749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</a:rPr>
              <a:t>comporta l’esame dei fatti per risolvere un caso giudiziario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61"/>
          <p:cNvSpPr txBox="1">
            <a:spLocks noGrp="1"/>
          </p:cNvSpPr>
          <p:nvPr>
            <p:ph type="ctrTitle"/>
          </p:nvPr>
        </p:nvSpPr>
        <p:spPr>
          <a:xfrm>
            <a:off x="546100" y="314325"/>
            <a:ext cx="8221663" cy="976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La responsabilità dei Magistrati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25602" name="Shape 162"/>
          <p:cNvSpPr txBox="1">
            <a:spLocks noGrp="1"/>
          </p:cNvSpPr>
          <p:nvPr>
            <p:ph type="subTitle" idx="1"/>
          </p:nvPr>
        </p:nvSpPr>
        <p:spPr>
          <a:xfrm>
            <a:off x="1874838" y="1744663"/>
            <a:ext cx="4675187" cy="577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Cosa succede se un magistrato sbaglia? </a:t>
            </a:r>
          </a:p>
        </p:txBody>
      </p:sp>
      <p:cxnSp>
        <p:nvCxnSpPr>
          <p:cNvPr id="25603" name="Shape 163"/>
          <p:cNvCxnSpPr>
            <a:cxnSpLocks noChangeShapeType="1"/>
          </p:cNvCxnSpPr>
          <p:nvPr/>
        </p:nvCxnSpPr>
        <p:spPr bwMode="auto">
          <a:xfrm flipH="1">
            <a:off x="1557338" y="2252663"/>
            <a:ext cx="1384300" cy="6731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5604" name="Shape 164"/>
          <p:cNvCxnSpPr>
            <a:cxnSpLocks noChangeShapeType="1"/>
            <a:stCxn id="25602" idx="2"/>
          </p:cNvCxnSpPr>
          <p:nvPr/>
        </p:nvCxnSpPr>
        <p:spPr bwMode="auto">
          <a:xfrm>
            <a:off x="4213225" y="2322513"/>
            <a:ext cx="1588" cy="534987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5605" name="Shape 165"/>
          <p:cNvCxnSpPr>
            <a:cxnSpLocks noChangeShapeType="1"/>
          </p:cNvCxnSpPr>
          <p:nvPr/>
        </p:nvCxnSpPr>
        <p:spPr bwMode="auto">
          <a:xfrm>
            <a:off x="5275263" y="2333625"/>
            <a:ext cx="1119187" cy="2857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5606" name="Shape 166"/>
          <p:cNvSpPr txBox="1">
            <a:spLocks noChangeArrowheads="1"/>
          </p:cNvSpPr>
          <p:nvPr/>
        </p:nvSpPr>
        <p:spPr bwMode="auto">
          <a:xfrm>
            <a:off x="546100" y="2857500"/>
            <a:ext cx="2024063" cy="677863"/>
          </a:xfrm>
          <a:prstGeom prst="rect">
            <a:avLst/>
          </a:prstGeom>
          <a:noFill/>
          <a:ln w="9525">
            <a:solidFill>
              <a:srgbClr val="FFE599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1600">
                <a:solidFill>
                  <a:srgbClr val="FFE599"/>
                </a:solidFill>
              </a:rPr>
              <a:t>Responsabilità Penale</a:t>
            </a:r>
            <a:r>
              <a:rPr lang="en-US">
                <a:solidFill>
                  <a:srgbClr val="FFE599"/>
                </a:solidFill>
              </a:rPr>
              <a:t> </a:t>
            </a:r>
          </a:p>
        </p:txBody>
      </p:sp>
      <p:sp>
        <p:nvSpPr>
          <p:cNvPr id="25607" name="Shape 167"/>
          <p:cNvSpPr txBox="1">
            <a:spLocks noChangeArrowheads="1"/>
          </p:cNvSpPr>
          <p:nvPr/>
        </p:nvSpPr>
        <p:spPr bwMode="auto">
          <a:xfrm>
            <a:off x="3582988" y="2776538"/>
            <a:ext cx="1563687" cy="677862"/>
          </a:xfrm>
          <a:prstGeom prst="rect">
            <a:avLst/>
          </a:prstGeom>
          <a:noFill/>
          <a:ln w="9525">
            <a:solidFill>
              <a:srgbClr val="EA9999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1600">
                <a:solidFill>
                  <a:srgbClr val="EA9999"/>
                </a:solidFill>
              </a:rPr>
              <a:t>Responsabilità Disciplinare </a:t>
            </a:r>
          </a:p>
        </p:txBody>
      </p:sp>
      <p:sp>
        <p:nvSpPr>
          <p:cNvPr id="25608" name="Shape 168"/>
          <p:cNvSpPr txBox="1">
            <a:spLocks noChangeArrowheads="1"/>
          </p:cNvSpPr>
          <p:nvPr/>
        </p:nvSpPr>
        <p:spPr bwMode="auto">
          <a:xfrm>
            <a:off x="6378575" y="2357438"/>
            <a:ext cx="2417763" cy="428625"/>
          </a:xfrm>
          <a:prstGeom prst="rect">
            <a:avLst/>
          </a:prstGeom>
          <a:noFill/>
          <a:ln w="9525">
            <a:solidFill>
              <a:srgbClr val="B6D7A8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en-US" sz="1600">
                <a:solidFill>
                  <a:srgbClr val="B6D7A8"/>
                </a:solidFill>
              </a:rPr>
              <a:t>Responsabilità civile</a:t>
            </a:r>
          </a:p>
          <a:p>
            <a:r>
              <a:rPr lang="en-US">
                <a:solidFill>
                  <a:srgbClr val="B6D7A8"/>
                </a:solidFill>
              </a:rPr>
              <a:t> </a:t>
            </a:r>
          </a:p>
        </p:txBody>
      </p:sp>
      <p:cxnSp>
        <p:nvCxnSpPr>
          <p:cNvPr id="25609" name="Shape 169"/>
          <p:cNvCxnSpPr>
            <a:cxnSpLocks noChangeShapeType="1"/>
          </p:cNvCxnSpPr>
          <p:nvPr/>
        </p:nvCxnSpPr>
        <p:spPr bwMode="auto">
          <a:xfrm flipH="1">
            <a:off x="1557338" y="3562350"/>
            <a:ext cx="3175" cy="519113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5610" name="Shape 170"/>
          <p:cNvCxnSpPr>
            <a:cxnSpLocks noChangeShapeType="1"/>
          </p:cNvCxnSpPr>
          <p:nvPr/>
        </p:nvCxnSpPr>
        <p:spPr bwMode="auto">
          <a:xfrm flipH="1">
            <a:off x="4203700" y="3535363"/>
            <a:ext cx="3175" cy="4064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5611" name="Shape 171"/>
          <p:cNvCxnSpPr>
            <a:cxnSpLocks noChangeShapeType="1"/>
          </p:cNvCxnSpPr>
          <p:nvPr/>
        </p:nvCxnSpPr>
        <p:spPr bwMode="auto">
          <a:xfrm>
            <a:off x="7048500" y="2732088"/>
            <a:ext cx="0" cy="3810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5612" name="Shape 172"/>
          <p:cNvSpPr txBox="1">
            <a:spLocks noChangeArrowheads="1"/>
          </p:cNvSpPr>
          <p:nvPr/>
        </p:nvSpPr>
        <p:spPr bwMode="auto">
          <a:xfrm>
            <a:off x="349250" y="3941763"/>
            <a:ext cx="24177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se nell’emettere una sentenza un magistrato commette un reato (es: si è lasciato corrompere) </a:t>
            </a:r>
          </a:p>
        </p:txBody>
      </p:sp>
      <p:sp>
        <p:nvSpPr>
          <p:cNvPr id="25613" name="Shape 173"/>
          <p:cNvSpPr txBox="1">
            <a:spLocks noChangeArrowheads="1"/>
          </p:cNvSpPr>
          <p:nvPr/>
        </p:nvSpPr>
        <p:spPr bwMode="auto">
          <a:xfrm>
            <a:off x="2957513" y="4027488"/>
            <a:ext cx="27289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se un giudice adotta comportamenti che corrispondono a mancanze relative alla propria funzione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14" name="Shape 174"/>
          <p:cNvSpPr txBox="1">
            <a:spLocks noChangeArrowheads="1"/>
          </p:cNvSpPr>
          <p:nvPr/>
        </p:nvSpPr>
        <p:spPr bwMode="auto">
          <a:xfrm>
            <a:off x="5562600" y="3074988"/>
            <a:ext cx="33099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se provoca danni a un cittadino emettendo una sentenza ingiusta per dolo ( con l’intenzione di danneggiare qualcuno), per colpa grave (cioè per grave negligenza professionale) o per diniego di giustizia (quando rifiuta di compiere un atto dovuto </a:t>
            </a:r>
          </a:p>
        </p:txBody>
      </p:sp>
      <p:cxnSp>
        <p:nvCxnSpPr>
          <p:cNvPr id="25615" name="Shape 175"/>
          <p:cNvCxnSpPr>
            <a:cxnSpLocks noChangeShapeType="1"/>
          </p:cNvCxnSpPr>
          <p:nvPr/>
        </p:nvCxnSpPr>
        <p:spPr bwMode="auto">
          <a:xfrm>
            <a:off x="1512888" y="5000625"/>
            <a:ext cx="0" cy="3937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5616" name="Shape 176"/>
          <p:cNvSpPr txBox="1">
            <a:spLocks noChangeArrowheads="1"/>
          </p:cNvSpPr>
          <p:nvPr/>
        </p:nvSpPr>
        <p:spPr bwMode="auto">
          <a:xfrm>
            <a:off x="349250" y="5394325"/>
            <a:ext cx="2155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verrà giudicato da un altro giudice</a:t>
            </a:r>
            <a:r>
              <a:rPr lang="en-US"/>
              <a:t> </a:t>
            </a:r>
          </a:p>
        </p:txBody>
      </p:sp>
      <p:cxnSp>
        <p:nvCxnSpPr>
          <p:cNvPr id="25617" name="Shape 177"/>
          <p:cNvCxnSpPr>
            <a:cxnSpLocks noChangeShapeType="1"/>
          </p:cNvCxnSpPr>
          <p:nvPr/>
        </p:nvCxnSpPr>
        <p:spPr bwMode="auto">
          <a:xfrm flipH="1">
            <a:off x="4238625" y="5059363"/>
            <a:ext cx="11113" cy="43021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5618" name="Shape 178"/>
          <p:cNvSpPr txBox="1">
            <a:spLocks noChangeArrowheads="1"/>
          </p:cNvSpPr>
          <p:nvPr/>
        </p:nvSpPr>
        <p:spPr bwMode="auto">
          <a:xfrm>
            <a:off x="2955925" y="5480050"/>
            <a:ext cx="25352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subirà il giudizio della CSM che potrà applicare sanzioni particolari (es. sospensione dell’incarico) </a:t>
            </a:r>
          </a:p>
        </p:txBody>
      </p:sp>
      <p:cxnSp>
        <p:nvCxnSpPr>
          <p:cNvPr id="25619" name="Shape 179"/>
          <p:cNvCxnSpPr>
            <a:cxnSpLocks noChangeShapeType="1"/>
          </p:cNvCxnSpPr>
          <p:nvPr/>
        </p:nvCxnSpPr>
        <p:spPr bwMode="auto">
          <a:xfrm>
            <a:off x="7132638" y="4714875"/>
            <a:ext cx="0" cy="3444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5620" name="Shape 180"/>
          <p:cNvSpPr txBox="1">
            <a:spLocks noChangeArrowheads="1"/>
          </p:cNvSpPr>
          <p:nvPr/>
        </p:nvSpPr>
        <p:spPr bwMode="auto">
          <a:xfrm>
            <a:off x="5680075" y="5059363"/>
            <a:ext cx="32496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>
                <a:solidFill>
                  <a:srgbClr val="FFFFFF"/>
                </a:solidFill>
                <a:latin typeface="Roboto"/>
                <a:sym typeface="Roboto"/>
              </a:rPr>
              <a:t>la persona danneggiata può ricorrere contro lo Stato che, in caso di sentenza favorevole al ricorrente, procederà al risarcimento dei danni e si rivarrà nei confronti del giudice colpevole </a:t>
            </a:r>
          </a:p>
        </p:txBody>
      </p:sp>
      <p:sp>
        <p:nvSpPr>
          <p:cNvPr id="25621" name="Shape 181"/>
          <p:cNvSpPr txBox="1">
            <a:spLocks noChangeArrowheads="1"/>
          </p:cNvSpPr>
          <p:nvPr/>
        </p:nvSpPr>
        <p:spPr bwMode="auto">
          <a:xfrm>
            <a:off x="736600" y="1143000"/>
            <a:ext cx="2035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8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159625" cy="18399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Il Consiglio Superiore della </a:t>
            </a:r>
            <a:b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</a:b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Magistratura </a:t>
            </a:r>
          </a:p>
        </p:txBody>
      </p:sp>
      <p:sp>
        <p:nvSpPr>
          <p:cNvPr id="27650" name="Shape 187"/>
          <p:cNvSpPr txBox="1">
            <a:spLocks noGrp="1"/>
          </p:cNvSpPr>
          <p:nvPr>
            <p:ph type="subTitle" idx="1"/>
          </p:nvPr>
        </p:nvSpPr>
        <p:spPr>
          <a:xfrm>
            <a:off x="1571625" y="2457450"/>
            <a:ext cx="3959225" cy="9842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organo di autogoverno della Magistratura istituito dalla Costituzione per tutelare l’autonomia dei magistrati </a:t>
            </a: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 </a:t>
            </a:r>
          </a:p>
        </p:txBody>
      </p:sp>
      <p:cxnSp>
        <p:nvCxnSpPr>
          <p:cNvPr id="27651" name="Shape 188"/>
          <p:cNvCxnSpPr>
            <a:cxnSpLocks noChangeShapeType="1"/>
          </p:cNvCxnSpPr>
          <p:nvPr/>
        </p:nvCxnSpPr>
        <p:spPr bwMode="auto">
          <a:xfrm>
            <a:off x="3587750" y="1704975"/>
            <a:ext cx="7938" cy="7032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 txBox="1"/>
          <p:nvPr/>
        </p:nvSpPr>
        <p:spPr>
          <a:xfrm>
            <a:off x="473075" y="4059238"/>
            <a:ext cx="3743325" cy="22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CSM è formato da ventisette membri: 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presidente della repubblica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due membri della Corte Costituzionale 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otto eletti dal Parlamento in seduta comune 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sedici eletti da tutti i magistrati </a:t>
            </a:r>
          </a:p>
        </p:txBody>
      </p:sp>
      <p:cxnSp>
        <p:nvCxnSpPr>
          <p:cNvPr id="27653" name="Shape 190"/>
          <p:cNvCxnSpPr>
            <a:cxnSpLocks noChangeShapeType="1"/>
          </p:cNvCxnSpPr>
          <p:nvPr/>
        </p:nvCxnSpPr>
        <p:spPr bwMode="auto">
          <a:xfrm flipH="1">
            <a:off x="1066800" y="1806575"/>
            <a:ext cx="1308100" cy="21304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cxnSp>
        <p:nvCxnSpPr>
          <p:cNvPr id="27654" name="Shape 191"/>
          <p:cNvCxnSpPr>
            <a:cxnSpLocks noChangeShapeType="1"/>
            <a:endCxn id="27655" idx="0"/>
          </p:cNvCxnSpPr>
          <p:nvPr/>
        </p:nvCxnSpPr>
        <p:spPr bwMode="auto">
          <a:xfrm>
            <a:off x="4749800" y="1855788"/>
            <a:ext cx="2365375" cy="20097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7655" name="Shape 192"/>
          <p:cNvSpPr txBox="1">
            <a:spLocks noChangeArrowheads="1"/>
          </p:cNvSpPr>
          <p:nvPr/>
        </p:nvSpPr>
        <p:spPr bwMode="auto">
          <a:xfrm>
            <a:off x="5391150" y="3865563"/>
            <a:ext cx="34464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800">
                <a:solidFill>
                  <a:srgbClr val="FFFFFF"/>
                </a:solidFill>
              </a:rPr>
              <a:t>si occupa di tutto ciò che riguarda i giudici: provvede alle assunzioni tramite concorsi, alle assegnazioni, ai trasferimenti, alle promozioni e alle sanzioni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97"/>
          <p:cNvSpPr txBox="1">
            <a:spLocks noGrp="1"/>
          </p:cNvSpPr>
          <p:nvPr>
            <p:ph type="ctrTitle"/>
          </p:nvPr>
        </p:nvSpPr>
        <p:spPr>
          <a:xfrm>
            <a:off x="292100" y="325438"/>
            <a:ext cx="8221663" cy="1165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Sede CSM</a:t>
            </a:r>
          </a:p>
        </p:txBody>
      </p:sp>
      <p:sp>
        <p:nvSpPr>
          <p:cNvPr id="29698" name="Shape 198"/>
          <p:cNvSpPr txBox="1">
            <a:spLocks noGrp="1"/>
          </p:cNvSpPr>
          <p:nvPr>
            <p:ph type="subTitle" idx="1"/>
          </p:nvPr>
        </p:nvSpPr>
        <p:spPr>
          <a:xfrm>
            <a:off x="4722813" y="6192838"/>
            <a:ext cx="4421187" cy="577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Roboto"/>
              <a:buNone/>
            </a:pPr>
            <a:r>
              <a:rPr lang="en-US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Palazzo dei Marescialli, Roma. </a:t>
            </a:r>
          </a:p>
        </p:txBody>
      </p:sp>
      <p:pic>
        <p:nvPicPr>
          <p:cNvPr id="29699" name="Shape 19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489075"/>
            <a:ext cx="754221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4"/>
          <p:cNvSpPr txBox="1">
            <a:spLocks noGrp="1"/>
          </p:cNvSpPr>
          <p:nvPr>
            <p:ph type="ctrTitle"/>
          </p:nvPr>
        </p:nvSpPr>
        <p:spPr>
          <a:xfrm>
            <a:off x="1201738" y="866775"/>
            <a:ext cx="5953125" cy="11191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/>
              <a:buNone/>
            </a:pPr>
            <a:r>
              <a:rPr lang="en-US" u="sng">
                <a:solidFill>
                  <a:srgbClr val="FFFFFF"/>
                </a:solidFill>
                <a:latin typeface="Roboto"/>
                <a:cs typeface="Arial" charset="0"/>
                <a:sym typeface="Roboto"/>
              </a:rPr>
              <a:t>Principi Costituzionali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922338" y="2092325"/>
            <a:ext cx="8221662" cy="3014663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buClr>
                <a:srgbClr val="FFE599"/>
              </a:buClr>
              <a:buFont typeface="Times New Roman"/>
              <a:buAutoNum type="arabicParenR"/>
              <a:defRPr/>
            </a:pPr>
            <a:r>
              <a:rPr lang="en-US" sz="2400" dirty="0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Principio del </a:t>
            </a:r>
            <a:r>
              <a:rPr lang="en-US" sz="2400" dirty="0" err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doppio</a:t>
            </a:r>
            <a:r>
              <a:rPr lang="en-US" sz="2400" dirty="0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grado</a:t>
            </a:r>
            <a:r>
              <a:rPr lang="en-US" sz="2400" dirty="0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</a:t>
            </a:r>
            <a:r>
              <a:rPr lang="en-US" sz="2400" dirty="0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giurisdizione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indent="-381000" eaLnBrk="1" fontAlgn="auto" hangingPunct="1">
              <a:buClr>
                <a:srgbClr val="EA9999"/>
              </a:buClr>
              <a:buFont typeface="Times New Roman"/>
              <a:buAutoNum type="arabicParenR"/>
              <a:defRPr/>
            </a:pPr>
            <a:r>
              <a:rPr lang="en-US" sz="2400" dirty="0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Principio del </a:t>
            </a:r>
            <a:r>
              <a:rPr lang="en-US" sz="2400" dirty="0" err="1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giusto</a:t>
            </a:r>
            <a:r>
              <a:rPr lang="en-US" sz="2400" dirty="0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</a:t>
            </a:r>
            <a:r>
              <a:rPr lang="en-US" sz="2400" dirty="0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indent="-381000" eaLnBrk="1" fontAlgn="auto" hangingPunct="1">
              <a:buClr>
                <a:srgbClr val="F4CCCC"/>
              </a:buClr>
              <a:buFont typeface="Times New Roman"/>
              <a:buChar char="-"/>
              <a:defRPr/>
            </a:pP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Principio </a:t>
            </a:r>
            <a:r>
              <a:rPr lang="en-US" sz="2400" dirty="0" err="1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d’indipendenza</a:t>
            </a: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</a:t>
            </a: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Giudici</a:t>
            </a: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indent="-381000" eaLnBrk="1" fontAlgn="auto" hangingPunct="1">
              <a:buClr>
                <a:srgbClr val="F4CCCC"/>
              </a:buClr>
              <a:buFont typeface="Times New Roman"/>
              <a:buChar char="-"/>
              <a:defRPr/>
            </a:pP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Principio del </a:t>
            </a:r>
            <a:r>
              <a:rPr lang="en-US" sz="2400" dirty="0" err="1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Contraddittorio</a:t>
            </a:r>
            <a:r>
              <a:rPr lang="en-US" sz="2400" dirty="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eaLnBrk="1" fontAlgn="auto" hangingPunct="1">
              <a:buFont typeface="Roboto"/>
              <a:buNone/>
              <a:defRPr/>
            </a:pPr>
            <a:r>
              <a:rPr lang="en-US" sz="2400" dirty="0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  </a:t>
            </a:r>
            <a:r>
              <a:rPr lang="en-US" sz="2400" dirty="0" err="1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Diritto</a:t>
            </a:r>
            <a:r>
              <a:rPr lang="en-US" sz="2400" dirty="0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</a:t>
            </a:r>
            <a:r>
              <a:rPr lang="en-US" sz="2400" dirty="0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Difesa</a:t>
            </a:r>
            <a:r>
              <a:rPr lang="en-US" sz="2400" dirty="0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31747" name="Shape 20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3749675"/>
            <a:ext cx="39338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1829</Words>
  <Application>Microsoft Office PowerPoint</Application>
  <PresentationFormat>Presentazione su schermo (4:3)</PresentationFormat>
  <Paragraphs>259</Paragraphs>
  <Slides>31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Noto Sans Symbols</vt:lpstr>
      <vt:lpstr>Roboto</vt:lpstr>
      <vt:lpstr>geometric</vt:lpstr>
      <vt:lpstr>La Magistratura </vt:lpstr>
      <vt:lpstr>  Che cos’è la Magistratura ?</vt:lpstr>
      <vt:lpstr>Ruolo dei Magistrati </vt:lpstr>
      <vt:lpstr>Magistrati </vt:lpstr>
      <vt:lpstr>Funzioni dei Magistrati </vt:lpstr>
      <vt:lpstr>La responsabilità dei Magistrati </vt:lpstr>
      <vt:lpstr>Il Consiglio Superiore della  Magistratura </vt:lpstr>
      <vt:lpstr>Sede CSM</vt:lpstr>
      <vt:lpstr>Principi Costituzionali </vt:lpstr>
      <vt:lpstr>Principio del doppio grado di  giurisdizione </vt:lpstr>
      <vt:lpstr>2) Principio del giusto processo </vt:lpstr>
      <vt:lpstr>3) Diritto di Difesa </vt:lpstr>
      <vt:lpstr>Principio di Inamovibilità </vt:lpstr>
      <vt:lpstr>Indipendenza dei Giudici </vt:lpstr>
      <vt:lpstr>Art. 27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Giurisdizione penale: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Giurisdizione amministrativa: </vt:lpstr>
      <vt:lpstr> Parti Processuali </vt:lpstr>
      <vt:lpstr>Primo Grado </vt:lpstr>
      <vt:lpstr>Grazie per l’attenzione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Magistratura</dc:title>
  <dc:creator>Fausta</dc:creator>
  <cp:lastModifiedBy>Fausta</cp:lastModifiedBy>
  <cp:revision>3</cp:revision>
  <dcterms:modified xsi:type="dcterms:W3CDTF">2021-03-01T07:48:18Z</dcterms:modified>
</cp:coreProperties>
</file>